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Poppins Bold" charset="1" panose="00000800000000000000"/>
      <p:regular r:id="rId25"/>
    </p:embeddedFont>
    <p:embeddedFont>
      <p:font typeface="Poppins" charset="1" panose="00000500000000000000"/>
      <p:regular r:id="rId26"/>
    </p:embeddedFont>
    <p:embeddedFont>
      <p:font typeface="Livvic Bold" charset="1" panose="00000000000000000000"/>
      <p:regular r:id="rId27"/>
    </p:embeddedFont>
    <p:embeddedFont>
      <p:font typeface="Bobby Jones" charset="1" panose="00000000000000000000"/>
      <p:regular r:id="rId28"/>
    </p:embeddedFont>
    <p:embeddedFont>
      <p:font typeface="Livvic" charset="1" panose="000000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93362"/>
        </a:solidFill>
      </p:bgPr>
    </p:bg>
    <p:spTree>
      <p:nvGrpSpPr>
        <p:cNvPr id="1" name=""/>
        <p:cNvGrpSpPr/>
        <p:nvPr/>
      </p:nvGrpSpPr>
      <p:grpSpPr>
        <a:xfrm>
          <a:off x="0" y="0"/>
          <a:ext cx="0" cy="0"/>
          <a:chOff x="0" y="0"/>
          <a:chExt cx="0" cy="0"/>
        </a:xfrm>
      </p:grpSpPr>
      <p:grpSp>
        <p:nvGrpSpPr>
          <p:cNvPr name="Group 2" id="2"/>
          <p:cNvGrpSpPr/>
          <p:nvPr/>
        </p:nvGrpSpPr>
        <p:grpSpPr>
          <a:xfrm rot="0">
            <a:off x="392313" y="2668214"/>
            <a:ext cx="17503373" cy="7048157"/>
            <a:chOff x="0" y="0"/>
            <a:chExt cx="23337831" cy="9397543"/>
          </a:xfrm>
        </p:grpSpPr>
        <p:sp>
          <p:nvSpPr>
            <p:cNvPr name="TextBox 3" id="3"/>
            <p:cNvSpPr txBox="true"/>
            <p:nvPr/>
          </p:nvSpPr>
          <p:spPr>
            <a:xfrm rot="0">
              <a:off x="638396" y="911237"/>
              <a:ext cx="18612006" cy="484358"/>
            </a:xfrm>
            <a:prstGeom prst="rect">
              <a:avLst/>
            </a:prstGeom>
          </p:spPr>
          <p:txBody>
            <a:bodyPr anchor="t" rtlCol="false" tIns="0" lIns="0" bIns="0" rIns="0">
              <a:spAutoFit/>
            </a:bodyPr>
            <a:lstStyle/>
            <a:p>
              <a:pPr algn="l">
                <a:lnSpc>
                  <a:spcPts val="2490"/>
                </a:lnSpc>
              </a:pPr>
              <a:r>
                <a:rPr lang="en-US" sz="2567" b="true">
                  <a:solidFill>
                    <a:srgbClr val="FFFFFF"/>
                  </a:solidFill>
                  <a:latin typeface="Poppins Bold"/>
                  <a:ea typeface="Poppins Bold"/>
                  <a:cs typeface="Poppins Bold"/>
                  <a:sym typeface="Poppins Bold"/>
                </a:rPr>
                <a:t>Project title: </a:t>
              </a:r>
              <a:r>
                <a:rPr lang="en-US" sz="2567">
                  <a:solidFill>
                    <a:srgbClr val="FFFFFF"/>
                  </a:solidFill>
                  <a:latin typeface="Poppins"/>
                  <a:ea typeface="Poppins"/>
                  <a:cs typeface="Poppins"/>
                  <a:sym typeface="Poppins"/>
                </a:rPr>
                <a:t> </a:t>
              </a:r>
              <a:r>
                <a:rPr lang="en-US" sz="2567" b="true">
                  <a:solidFill>
                    <a:srgbClr val="FFFFFF"/>
                  </a:solidFill>
                  <a:latin typeface="Poppins Bold"/>
                  <a:ea typeface="Poppins Bold"/>
                  <a:cs typeface="Poppins Bold"/>
                  <a:sym typeface="Poppins Bold"/>
                </a:rPr>
                <a:t>Forecasting Air Quality Using Historical Pollution Data </a:t>
              </a:r>
            </a:p>
          </p:txBody>
        </p:sp>
        <p:sp>
          <p:nvSpPr>
            <p:cNvPr name="TextBox 4" id="4"/>
            <p:cNvSpPr txBox="true"/>
            <p:nvPr/>
          </p:nvSpPr>
          <p:spPr>
            <a:xfrm rot="0">
              <a:off x="0" y="8085938"/>
              <a:ext cx="7031856" cy="569251"/>
            </a:xfrm>
            <a:prstGeom prst="rect">
              <a:avLst/>
            </a:prstGeom>
          </p:spPr>
          <p:txBody>
            <a:bodyPr anchor="t" rtlCol="false" tIns="0" lIns="0" bIns="0" rIns="0">
              <a:spAutoFit/>
            </a:bodyPr>
            <a:lstStyle/>
            <a:p>
              <a:pPr algn="ctr">
                <a:lnSpc>
                  <a:spcPts val="3593"/>
                </a:lnSpc>
                <a:spcBef>
                  <a:spcPct val="0"/>
                </a:spcBef>
              </a:pPr>
              <a:r>
                <a:rPr lang="en-US" b="true" sz="2567">
                  <a:solidFill>
                    <a:srgbClr val="FFFFFF"/>
                  </a:solidFill>
                  <a:latin typeface="Livvic Bold"/>
                  <a:ea typeface="Livvic Bold"/>
                  <a:cs typeface="Livvic Bold"/>
                  <a:sym typeface="Livvic Bold"/>
                </a:rPr>
                <a:t>Presented By : Shruti Singh</a:t>
              </a:r>
            </a:p>
          </p:txBody>
        </p:sp>
        <p:sp>
          <p:nvSpPr>
            <p:cNvPr name="TextBox 5" id="5"/>
            <p:cNvSpPr txBox="true"/>
            <p:nvPr/>
          </p:nvSpPr>
          <p:spPr>
            <a:xfrm rot="0">
              <a:off x="387569" y="-66675"/>
              <a:ext cx="4310344" cy="671617"/>
            </a:xfrm>
            <a:prstGeom prst="rect">
              <a:avLst/>
            </a:prstGeom>
          </p:spPr>
          <p:txBody>
            <a:bodyPr anchor="t" rtlCol="false" tIns="0" lIns="0" bIns="0" rIns="0">
              <a:spAutoFit/>
            </a:bodyPr>
            <a:lstStyle/>
            <a:p>
              <a:pPr algn="ctr">
                <a:lnSpc>
                  <a:spcPts val="4192"/>
                </a:lnSpc>
                <a:spcBef>
                  <a:spcPct val="0"/>
                </a:spcBef>
              </a:pPr>
              <a:r>
                <a:rPr lang="en-US" sz="2994">
                  <a:solidFill>
                    <a:srgbClr val="FFFFFF"/>
                  </a:solidFill>
                  <a:latin typeface="Bobby Jones"/>
                  <a:ea typeface="Bobby Jones"/>
                  <a:cs typeface="Bobby Jones"/>
                  <a:sym typeface="Bobby Jones"/>
                </a:rPr>
                <a:t>Projects details:</a:t>
              </a:r>
            </a:p>
          </p:txBody>
        </p:sp>
        <p:sp>
          <p:nvSpPr>
            <p:cNvPr name="TextBox 6" id="6"/>
            <p:cNvSpPr txBox="true"/>
            <p:nvPr/>
          </p:nvSpPr>
          <p:spPr>
            <a:xfrm rot="0">
              <a:off x="657196" y="1701890"/>
              <a:ext cx="21182844" cy="2929481"/>
            </a:xfrm>
            <a:prstGeom prst="rect">
              <a:avLst/>
            </a:prstGeom>
          </p:spPr>
          <p:txBody>
            <a:bodyPr anchor="t" rtlCol="false" tIns="0" lIns="0" bIns="0" rIns="0">
              <a:spAutoFit/>
            </a:bodyPr>
            <a:lstStyle/>
            <a:p>
              <a:pPr algn="just">
                <a:lnSpc>
                  <a:spcPts val="2490"/>
                </a:lnSpc>
              </a:pPr>
              <a:r>
                <a:rPr lang="en-US" b="true" sz="2567">
                  <a:solidFill>
                    <a:srgbClr val="FFFFFF"/>
                  </a:solidFill>
                  <a:latin typeface="Poppins Bold"/>
                  <a:ea typeface="Poppins Bold"/>
                  <a:cs typeface="Poppins Bold"/>
                  <a:sym typeface="Poppins Bold"/>
                </a:rPr>
                <a:t>Project Purpose:</a:t>
              </a:r>
            </a:p>
            <a:p>
              <a:pPr algn="just">
                <a:lnSpc>
                  <a:spcPts val="2490"/>
                </a:lnSpc>
              </a:pPr>
            </a:p>
            <a:p>
              <a:pPr algn="just" marL="554228" indent="-277114" lvl="1">
                <a:lnSpc>
                  <a:spcPts val="3131"/>
                </a:lnSpc>
                <a:buFont typeface="Arial"/>
                <a:buChar char="•"/>
              </a:pPr>
              <a:r>
                <a:rPr lang="en-US" sz="2567">
                  <a:solidFill>
                    <a:srgbClr val="FFFFFF"/>
                  </a:solidFill>
                  <a:latin typeface="Poppins"/>
                  <a:ea typeface="Poppins"/>
                  <a:cs typeface="Poppins"/>
                  <a:sym typeface="Poppins"/>
                </a:rPr>
                <a:t>Predict future AQI and pollutant levels using historical air quality data.</a:t>
              </a:r>
            </a:p>
            <a:p>
              <a:pPr algn="just" marL="554228" indent="-277114" lvl="1">
                <a:lnSpc>
                  <a:spcPts val="3131"/>
                </a:lnSpc>
                <a:buFont typeface="Arial"/>
                <a:buChar char="•"/>
              </a:pPr>
              <a:r>
                <a:rPr lang="en-US" sz="2567">
                  <a:solidFill>
                    <a:srgbClr val="FFFFFF"/>
                  </a:solidFill>
                  <a:latin typeface="Poppins"/>
                  <a:ea typeface="Poppins"/>
                  <a:cs typeface="Poppins"/>
                  <a:sym typeface="Poppins"/>
                </a:rPr>
                <a:t>Support authorities &amp; public health with early warnings and preventive actions.</a:t>
              </a:r>
            </a:p>
            <a:p>
              <a:pPr algn="just" marL="554228" indent="-277114" lvl="1">
                <a:lnSpc>
                  <a:spcPts val="3131"/>
                </a:lnSpc>
                <a:buFont typeface="Arial"/>
                <a:buChar char="•"/>
              </a:pPr>
              <a:r>
                <a:rPr lang="en-US" sz="2567">
                  <a:solidFill>
                    <a:srgbClr val="FFFFFF"/>
                  </a:solidFill>
                  <a:latin typeface="Poppins"/>
                  <a:ea typeface="Poppins"/>
                  <a:cs typeface="Poppins"/>
                  <a:sym typeface="Poppins"/>
                </a:rPr>
                <a:t>Enable data-driven environmental planning for a cleaner and healthier future.</a:t>
              </a:r>
            </a:p>
            <a:p>
              <a:pPr algn="just">
                <a:lnSpc>
                  <a:spcPts val="3131"/>
                </a:lnSpc>
              </a:pPr>
            </a:p>
          </p:txBody>
        </p:sp>
        <p:sp>
          <p:nvSpPr>
            <p:cNvPr name="TextBox 7" id="7"/>
            <p:cNvSpPr txBox="true"/>
            <p:nvPr/>
          </p:nvSpPr>
          <p:spPr>
            <a:xfrm rot="0">
              <a:off x="638396" y="4276980"/>
              <a:ext cx="22699435" cy="1206390"/>
            </a:xfrm>
            <a:prstGeom prst="rect">
              <a:avLst/>
            </a:prstGeom>
          </p:spPr>
          <p:txBody>
            <a:bodyPr anchor="t" rtlCol="false" tIns="0" lIns="0" bIns="0" rIns="0">
              <a:spAutoFit/>
            </a:bodyPr>
            <a:lstStyle/>
            <a:p>
              <a:pPr algn="l">
                <a:lnSpc>
                  <a:spcPts val="3593"/>
                </a:lnSpc>
                <a:spcBef>
                  <a:spcPct val="0"/>
                </a:spcBef>
              </a:pPr>
              <a:r>
                <a:rPr lang="en-US" b="true" sz="2567">
                  <a:solidFill>
                    <a:srgbClr val="FFFFFF"/>
                  </a:solidFill>
                  <a:latin typeface="Poppins Bold"/>
                  <a:ea typeface="Poppins Bold"/>
                  <a:cs typeface="Poppins Bold"/>
                  <a:sym typeface="Poppins Bold"/>
                </a:rPr>
                <a:t>Tools and technologies:</a:t>
              </a:r>
              <a:r>
                <a:rPr lang="en-US" sz="2567">
                  <a:solidFill>
                    <a:srgbClr val="FFFFFF"/>
                  </a:solidFill>
                  <a:latin typeface="Poppins"/>
                  <a:ea typeface="Poppins"/>
                  <a:cs typeface="Poppins"/>
                  <a:sym typeface="Poppins"/>
                </a:rPr>
                <a:t> Python, Pandas, NumPy, Matplotlib, Seaborn, Scikit-learn, Plotly, ARIMA/Prophet/LSTM/XgBoost, Flask, Streamlit, HTML-CSS-JavaScript</a:t>
              </a:r>
            </a:p>
          </p:txBody>
        </p:sp>
        <p:sp>
          <p:nvSpPr>
            <p:cNvPr name="TextBox 8" id="8"/>
            <p:cNvSpPr txBox="true"/>
            <p:nvPr/>
          </p:nvSpPr>
          <p:spPr>
            <a:xfrm rot="0">
              <a:off x="657196" y="5838223"/>
              <a:ext cx="18612006" cy="484358"/>
            </a:xfrm>
            <a:prstGeom prst="rect">
              <a:avLst/>
            </a:prstGeom>
          </p:spPr>
          <p:txBody>
            <a:bodyPr anchor="t" rtlCol="false" tIns="0" lIns="0" bIns="0" rIns="0">
              <a:spAutoFit/>
            </a:bodyPr>
            <a:lstStyle/>
            <a:p>
              <a:pPr algn="l">
                <a:lnSpc>
                  <a:spcPts val="2490"/>
                </a:lnSpc>
              </a:pPr>
              <a:r>
                <a:rPr lang="en-US" sz="2567" b="true">
                  <a:solidFill>
                    <a:srgbClr val="FFFFFF"/>
                  </a:solidFill>
                  <a:latin typeface="Poppins Bold"/>
                  <a:ea typeface="Poppins Bold"/>
                  <a:cs typeface="Poppins Bold"/>
                  <a:sym typeface="Poppins Bold"/>
                </a:rPr>
                <a:t>Mentor: </a:t>
              </a:r>
              <a:r>
                <a:rPr lang="en-US" sz="2567">
                  <a:solidFill>
                    <a:srgbClr val="FFFFFF"/>
                  </a:solidFill>
                  <a:latin typeface="Poppins"/>
                  <a:ea typeface="Poppins"/>
                  <a:cs typeface="Poppins"/>
                  <a:sym typeface="Poppins"/>
                </a:rPr>
                <a:t>Ms. Umme Asma S</a:t>
              </a:r>
            </a:p>
          </p:txBody>
        </p:sp>
        <p:sp>
          <p:nvSpPr>
            <p:cNvPr name="TextBox 9" id="9"/>
            <p:cNvSpPr txBox="true"/>
            <p:nvPr/>
          </p:nvSpPr>
          <p:spPr>
            <a:xfrm rot="0">
              <a:off x="657196" y="6579367"/>
              <a:ext cx="18612006" cy="484358"/>
            </a:xfrm>
            <a:prstGeom prst="rect">
              <a:avLst/>
            </a:prstGeom>
          </p:spPr>
          <p:txBody>
            <a:bodyPr anchor="t" rtlCol="false" tIns="0" lIns="0" bIns="0" rIns="0">
              <a:spAutoFit/>
            </a:bodyPr>
            <a:lstStyle/>
            <a:p>
              <a:pPr algn="l">
                <a:lnSpc>
                  <a:spcPts val="2490"/>
                </a:lnSpc>
              </a:pPr>
              <a:r>
                <a:rPr lang="en-US" sz="2567" b="true">
                  <a:solidFill>
                    <a:srgbClr val="FFFFFF"/>
                  </a:solidFill>
                  <a:latin typeface="Poppins Bold"/>
                  <a:ea typeface="Poppins Bold"/>
                  <a:cs typeface="Poppins Bold"/>
                  <a:sym typeface="Poppins Bold"/>
                </a:rPr>
                <a:t>Batch Number:</a:t>
              </a:r>
              <a:r>
                <a:rPr lang="en-US" sz="2567">
                  <a:solidFill>
                    <a:srgbClr val="FFFFFF"/>
                  </a:solidFill>
                  <a:latin typeface="Poppins"/>
                  <a:ea typeface="Poppins"/>
                  <a:cs typeface="Poppins"/>
                  <a:sym typeface="Poppins"/>
                </a:rPr>
                <a:t> 3</a:t>
              </a:r>
            </a:p>
          </p:txBody>
        </p:sp>
        <p:sp>
          <p:nvSpPr>
            <p:cNvPr name="TextBox 10" id="10"/>
            <p:cNvSpPr txBox="true"/>
            <p:nvPr/>
          </p:nvSpPr>
          <p:spPr>
            <a:xfrm rot="0">
              <a:off x="657196" y="7370020"/>
              <a:ext cx="18612006" cy="484358"/>
            </a:xfrm>
            <a:prstGeom prst="rect">
              <a:avLst/>
            </a:prstGeom>
          </p:spPr>
          <p:txBody>
            <a:bodyPr anchor="t" rtlCol="false" tIns="0" lIns="0" bIns="0" rIns="0">
              <a:spAutoFit/>
            </a:bodyPr>
            <a:lstStyle/>
            <a:p>
              <a:pPr algn="l">
                <a:lnSpc>
                  <a:spcPts val="2490"/>
                </a:lnSpc>
              </a:pPr>
              <a:r>
                <a:rPr lang="en-US" sz="2567" b="true">
                  <a:solidFill>
                    <a:srgbClr val="FFFFFF"/>
                  </a:solidFill>
                  <a:latin typeface="Poppins Bold"/>
                  <a:ea typeface="Poppins Bold"/>
                  <a:cs typeface="Poppins Bold"/>
                  <a:sym typeface="Poppins Bold"/>
                </a:rPr>
                <a:t>Start Date : </a:t>
              </a:r>
              <a:r>
                <a:rPr lang="en-US" sz="2567">
                  <a:solidFill>
                    <a:srgbClr val="FFFFFF"/>
                  </a:solidFill>
                  <a:latin typeface="Poppins"/>
                  <a:ea typeface="Poppins"/>
                  <a:cs typeface="Poppins"/>
                  <a:sym typeface="Poppins"/>
                </a:rPr>
                <a:t>22-September-2025</a:t>
              </a:r>
            </a:p>
          </p:txBody>
        </p:sp>
        <p:sp>
          <p:nvSpPr>
            <p:cNvPr name="TextBox 11" id="11"/>
            <p:cNvSpPr txBox="true"/>
            <p:nvPr/>
          </p:nvSpPr>
          <p:spPr>
            <a:xfrm rot="0">
              <a:off x="657196" y="8913185"/>
              <a:ext cx="18612006" cy="484358"/>
            </a:xfrm>
            <a:prstGeom prst="rect">
              <a:avLst/>
            </a:prstGeom>
          </p:spPr>
          <p:txBody>
            <a:bodyPr anchor="t" rtlCol="false" tIns="0" lIns="0" bIns="0" rIns="0">
              <a:spAutoFit/>
            </a:bodyPr>
            <a:lstStyle/>
            <a:p>
              <a:pPr algn="l">
                <a:lnSpc>
                  <a:spcPts val="2490"/>
                </a:lnSpc>
              </a:pPr>
              <a:r>
                <a:rPr lang="en-US" sz="2567" b="true">
                  <a:solidFill>
                    <a:srgbClr val="FFFFFF"/>
                  </a:solidFill>
                  <a:latin typeface="Poppins Bold"/>
                  <a:ea typeface="Poppins Bold"/>
                  <a:cs typeface="Poppins Bold"/>
                  <a:sym typeface="Poppins Bold"/>
                </a:rPr>
                <a:t>Intern Name: </a:t>
              </a:r>
              <a:r>
                <a:rPr lang="en-US" sz="2567">
                  <a:solidFill>
                    <a:srgbClr val="FFFFFF"/>
                  </a:solidFill>
                  <a:latin typeface="Poppins"/>
                  <a:ea typeface="Poppins"/>
                  <a:cs typeface="Poppins"/>
                  <a:sym typeface="Poppins"/>
                </a:rPr>
                <a:t>Shruti Singh</a:t>
              </a:r>
            </a:p>
          </p:txBody>
        </p:sp>
      </p:grpSp>
      <p:sp>
        <p:nvSpPr>
          <p:cNvPr name="Freeform 12" id="12"/>
          <p:cNvSpPr/>
          <p:nvPr/>
        </p:nvSpPr>
        <p:spPr>
          <a:xfrm flipH="false" flipV="false" rot="0">
            <a:off x="7161799" y="333429"/>
            <a:ext cx="4812377" cy="2334785"/>
          </a:xfrm>
          <a:custGeom>
            <a:avLst/>
            <a:gdLst/>
            <a:ahLst/>
            <a:cxnLst/>
            <a:rect r="r" b="b" t="t" l="l"/>
            <a:pathLst>
              <a:path h="2334785" w="4812377">
                <a:moveTo>
                  <a:pt x="0" y="0"/>
                </a:moveTo>
                <a:lnTo>
                  <a:pt x="4812377" y="0"/>
                </a:lnTo>
                <a:lnTo>
                  <a:pt x="4812377" y="2334785"/>
                </a:lnTo>
                <a:lnTo>
                  <a:pt x="0" y="2334785"/>
                </a:lnTo>
                <a:lnTo>
                  <a:pt x="0" y="0"/>
                </a:lnTo>
                <a:close/>
              </a:path>
            </a:pathLst>
          </a:custGeom>
          <a:blipFill>
            <a:blip r:embed="rId2"/>
            <a:stretch>
              <a:fillRect l="0" t="-47535" r="0" b="-5858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93362"/>
        </a:solidFill>
      </p:bgPr>
    </p:bg>
    <p:spTree>
      <p:nvGrpSpPr>
        <p:cNvPr id="1" name=""/>
        <p:cNvGrpSpPr/>
        <p:nvPr/>
      </p:nvGrpSpPr>
      <p:grpSpPr>
        <a:xfrm>
          <a:off x="0" y="0"/>
          <a:ext cx="0" cy="0"/>
          <a:chOff x="0" y="0"/>
          <a:chExt cx="0" cy="0"/>
        </a:xfrm>
      </p:grpSpPr>
      <p:sp>
        <p:nvSpPr>
          <p:cNvPr name="TextBox 2" id="2"/>
          <p:cNvSpPr txBox="true"/>
          <p:nvPr/>
        </p:nvSpPr>
        <p:spPr>
          <a:xfrm rot="0">
            <a:off x="1235839" y="5902479"/>
            <a:ext cx="3491132" cy="2576588"/>
          </a:xfrm>
          <a:prstGeom prst="rect">
            <a:avLst/>
          </a:prstGeom>
        </p:spPr>
        <p:txBody>
          <a:bodyPr anchor="t" rtlCol="false" tIns="0" lIns="0" bIns="0" rIns="0">
            <a:spAutoFit/>
          </a:bodyPr>
          <a:lstStyle/>
          <a:p>
            <a:pPr algn="ctr">
              <a:lnSpc>
                <a:spcPts val="2855"/>
              </a:lnSpc>
              <a:spcBef>
                <a:spcPct val="0"/>
              </a:spcBef>
            </a:pPr>
            <a:r>
              <a:rPr lang="en-US" b="true" sz="2039" strike="noStrike" u="none">
                <a:solidFill>
                  <a:srgbClr val="FFFFFF"/>
                </a:solidFill>
                <a:latin typeface="Livvic Bold"/>
                <a:ea typeface="Livvic Bold"/>
                <a:cs typeface="Livvic Bold"/>
                <a:sym typeface="Livvic Bold"/>
              </a:rPr>
              <a:t>Data Preprocessing &amp; EDA</a:t>
            </a:r>
          </a:p>
          <a:p>
            <a:pPr algn="l" marL="395688" indent="-197844" lvl="1">
              <a:lnSpc>
                <a:spcPts val="2565"/>
              </a:lnSpc>
              <a:buFont typeface="Arial"/>
              <a:buChar char="•"/>
            </a:pPr>
            <a:r>
              <a:rPr lang="en-US" sz="1832" strike="noStrike" u="none">
                <a:solidFill>
                  <a:srgbClr val="FFFFFF"/>
                </a:solidFill>
                <a:latin typeface="Livvic"/>
                <a:ea typeface="Livvic"/>
                <a:cs typeface="Livvic"/>
                <a:sym typeface="Livvic"/>
              </a:rPr>
              <a:t> Download and preprocess air quality datasets. </a:t>
            </a:r>
          </a:p>
          <a:p>
            <a:pPr algn="l" marL="395688" indent="-197844" lvl="1">
              <a:lnSpc>
                <a:spcPts val="2565"/>
              </a:lnSpc>
              <a:buFont typeface="Arial"/>
              <a:buChar char="•"/>
            </a:pPr>
            <a:r>
              <a:rPr lang="en-US" sz="1832" strike="noStrike" u="none">
                <a:solidFill>
                  <a:srgbClr val="FFFFFF"/>
                </a:solidFill>
                <a:latin typeface="Livvic"/>
                <a:ea typeface="Livvic"/>
                <a:cs typeface="Livvic"/>
                <a:sym typeface="Livvic"/>
              </a:rPr>
              <a:t> Conduct EDA to understand pollutant trends and correlations. </a:t>
            </a:r>
          </a:p>
          <a:p>
            <a:pPr algn="l" marL="395688" indent="-197844" lvl="1">
              <a:lnSpc>
                <a:spcPts val="2565"/>
              </a:lnSpc>
              <a:buFont typeface="Arial"/>
              <a:buChar char="•"/>
            </a:pPr>
            <a:r>
              <a:rPr lang="en-US" sz="1832" strike="noStrike" u="none">
                <a:solidFill>
                  <a:srgbClr val="FFFFFF"/>
                </a:solidFill>
                <a:latin typeface="Livvic"/>
                <a:ea typeface="Livvic"/>
                <a:cs typeface="Livvic"/>
                <a:sym typeface="Livvic"/>
              </a:rPr>
              <a:t>Resample data and prepare features for forecasting.</a:t>
            </a:r>
          </a:p>
        </p:txBody>
      </p:sp>
      <p:sp>
        <p:nvSpPr>
          <p:cNvPr name="TextBox 3" id="3"/>
          <p:cNvSpPr txBox="true"/>
          <p:nvPr/>
        </p:nvSpPr>
        <p:spPr>
          <a:xfrm rot="0">
            <a:off x="5568235" y="6702517"/>
            <a:ext cx="3363377" cy="2899003"/>
          </a:xfrm>
          <a:prstGeom prst="rect">
            <a:avLst/>
          </a:prstGeom>
        </p:spPr>
        <p:txBody>
          <a:bodyPr anchor="t" rtlCol="false" tIns="0" lIns="0" bIns="0" rIns="0">
            <a:spAutoFit/>
          </a:bodyPr>
          <a:lstStyle/>
          <a:p>
            <a:pPr algn="ctr">
              <a:lnSpc>
                <a:spcPts val="2816"/>
              </a:lnSpc>
              <a:spcBef>
                <a:spcPct val="0"/>
              </a:spcBef>
            </a:pPr>
            <a:r>
              <a:rPr lang="en-US" b="true" sz="2011">
                <a:solidFill>
                  <a:srgbClr val="FFFFFF"/>
                </a:solidFill>
                <a:latin typeface="Livvic Bold"/>
                <a:ea typeface="Livvic Bold"/>
                <a:cs typeface="Livvic Bold"/>
                <a:sym typeface="Livvic Bold"/>
              </a:rPr>
              <a:t>M</a:t>
            </a:r>
            <a:r>
              <a:rPr lang="en-US" b="true" sz="2011" strike="noStrike" u="none">
                <a:solidFill>
                  <a:srgbClr val="FFFFFF"/>
                </a:solidFill>
                <a:latin typeface="Livvic Bold"/>
                <a:ea typeface="Livvic Bold"/>
                <a:cs typeface="Livvic Bold"/>
                <a:sym typeface="Livvic Bold"/>
              </a:rPr>
              <a:t>odule: Model Training &amp; Evaluation </a:t>
            </a:r>
          </a:p>
          <a:p>
            <a:pPr algn="l" marL="384241" indent="-192120" lvl="1">
              <a:lnSpc>
                <a:spcPts val="2491"/>
              </a:lnSpc>
              <a:buFont typeface="Arial"/>
              <a:buChar char="•"/>
            </a:pPr>
            <a:r>
              <a:rPr lang="en-US" sz="1779" strike="noStrike" u="none">
                <a:solidFill>
                  <a:srgbClr val="FFFFFF"/>
                </a:solidFill>
                <a:latin typeface="Livvic"/>
                <a:ea typeface="Livvic"/>
                <a:cs typeface="Livvic"/>
                <a:sym typeface="Livvic"/>
              </a:rPr>
              <a:t>Train ARIMA/Prophet/LSTM models on historical pollutant values.  </a:t>
            </a:r>
          </a:p>
          <a:p>
            <a:pPr algn="l" marL="384241" indent="-192120" lvl="1">
              <a:lnSpc>
                <a:spcPts val="2491"/>
              </a:lnSpc>
              <a:buFont typeface="Arial"/>
              <a:buChar char="•"/>
            </a:pPr>
            <a:r>
              <a:rPr lang="en-US" sz="1779" strike="noStrike" u="none">
                <a:solidFill>
                  <a:srgbClr val="FFFFFF"/>
                </a:solidFill>
                <a:latin typeface="Livvic"/>
                <a:ea typeface="Livvic"/>
                <a:cs typeface="Livvic"/>
                <a:sym typeface="Livvic"/>
              </a:rPr>
              <a:t>Evaluate predictions with RMSE/MAE. </a:t>
            </a:r>
          </a:p>
          <a:p>
            <a:pPr algn="l" marL="384241" indent="-192120" lvl="1">
              <a:lnSpc>
                <a:spcPts val="2491"/>
              </a:lnSpc>
              <a:buFont typeface="Arial"/>
              <a:buChar char="•"/>
            </a:pPr>
            <a:r>
              <a:rPr lang="en-US" sz="1779" strike="noStrike" u="none">
                <a:solidFill>
                  <a:srgbClr val="FFFFFF"/>
                </a:solidFill>
                <a:latin typeface="Livvic"/>
                <a:ea typeface="Livvic"/>
                <a:cs typeface="Livvic"/>
                <a:sym typeface="Livvic"/>
              </a:rPr>
              <a:t> Select best-performing model and save for inference.</a:t>
            </a:r>
          </a:p>
        </p:txBody>
      </p:sp>
      <p:sp>
        <p:nvSpPr>
          <p:cNvPr name="TextBox 4" id="4"/>
          <p:cNvSpPr txBox="true"/>
          <p:nvPr/>
        </p:nvSpPr>
        <p:spPr>
          <a:xfrm rot="0">
            <a:off x="14027673" y="6876685"/>
            <a:ext cx="3231627" cy="1294384"/>
          </a:xfrm>
          <a:prstGeom prst="rect">
            <a:avLst/>
          </a:prstGeom>
        </p:spPr>
        <p:txBody>
          <a:bodyPr anchor="t" rtlCol="false" tIns="0" lIns="0" bIns="0" rIns="0">
            <a:spAutoFit/>
          </a:bodyPr>
          <a:lstStyle/>
          <a:p>
            <a:pPr algn="ctr">
              <a:lnSpc>
                <a:spcPts val="2869"/>
              </a:lnSpc>
            </a:pPr>
            <a:r>
              <a:rPr lang="en-US" sz="2049" b="true">
                <a:solidFill>
                  <a:srgbClr val="FFFFFF"/>
                </a:solidFill>
                <a:latin typeface="Livvic Bold"/>
                <a:ea typeface="Livvic Bold"/>
                <a:cs typeface="Livvic Bold"/>
                <a:sym typeface="Livvic Bold"/>
              </a:rPr>
              <a:t>Dashboards   </a:t>
            </a:r>
          </a:p>
          <a:p>
            <a:pPr algn="l">
              <a:lnSpc>
                <a:spcPts val="2491"/>
              </a:lnSpc>
            </a:pPr>
            <a:r>
              <a:rPr lang="en-US" sz="1779">
                <a:solidFill>
                  <a:srgbClr val="FFFFFF"/>
                </a:solidFill>
                <a:latin typeface="Livvic"/>
                <a:ea typeface="Livvic"/>
                <a:cs typeface="Livvic"/>
                <a:sym typeface="Livvic"/>
              </a:rPr>
              <a:t>3. Air Quality Alert System        </a:t>
            </a:r>
          </a:p>
          <a:p>
            <a:pPr algn="l">
              <a:lnSpc>
                <a:spcPts val="2491"/>
              </a:lnSpc>
            </a:pPr>
            <a:r>
              <a:rPr lang="en-US" sz="1779">
                <a:solidFill>
                  <a:srgbClr val="FFFFFF"/>
                </a:solidFill>
                <a:latin typeface="Livvic"/>
                <a:ea typeface="Livvic"/>
                <a:cs typeface="Livvic"/>
                <a:sym typeface="Livvic"/>
              </a:rPr>
              <a:t>4. Streamlit Web Dashboard</a:t>
            </a:r>
          </a:p>
          <a:p>
            <a:pPr algn="ctr">
              <a:lnSpc>
                <a:spcPts val="2491"/>
              </a:lnSpc>
            </a:pPr>
          </a:p>
        </p:txBody>
      </p:sp>
      <p:grpSp>
        <p:nvGrpSpPr>
          <p:cNvPr name="Group 5" id="5"/>
          <p:cNvGrpSpPr/>
          <p:nvPr/>
        </p:nvGrpSpPr>
        <p:grpSpPr>
          <a:xfrm rot="0">
            <a:off x="1025631" y="1242974"/>
            <a:ext cx="3911547" cy="4423595"/>
            <a:chOff x="0" y="0"/>
            <a:chExt cx="5215396" cy="5898126"/>
          </a:xfrm>
        </p:grpSpPr>
        <p:grpSp>
          <p:nvGrpSpPr>
            <p:cNvPr name="Group 6" id="6"/>
            <p:cNvGrpSpPr/>
            <p:nvPr/>
          </p:nvGrpSpPr>
          <p:grpSpPr>
            <a:xfrm rot="0">
              <a:off x="0" y="682730"/>
              <a:ext cx="5215396" cy="521539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4579"/>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365446" y="1070201"/>
              <a:ext cx="4484503" cy="4438326"/>
              <a:chOff x="0" y="0"/>
              <a:chExt cx="6350000" cy="6284614"/>
            </a:xfrm>
          </p:grpSpPr>
          <p:sp>
            <p:nvSpPr>
              <p:cNvPr name="Freeform 10" id="10"/>
              <p:cNvSpPr/>
              <p:nvPr/>
            </p:nvSpPr>
            <p:spPr>
              <a:xfrm flipH="false" flipV="false" rot="0">
                <a:off x="0" y="0"/>
                <a:ext cx="6350000" cy="6284614"/>
              </a:xfrm>
              <a:custGeom>
                <a:avLst/>
                <a:gdLst/>
                <a:ahLst/>
                <a:cxnLst/>
                <a:rect r="r" b="b" t="t" l="l"/>
                <a:pathLst>
                  <a:path h="6284614" w="6350000">
                    <a:moveTo>
                      <a:pt x="6350000" y="3142345"/>
                    </a:moveTo>
                    <a:cubicBezTo>
                      <a:pt x="6350000" y="4877722"/>
                      <a:pt x="4928476" y="6284614"/>
                      <a:pt x="3175000" y="6284614"/>
                    </a:cubicBezTo>
                    <a:cubicBezTo>
                      <a:pt x="1421498" y="6284614"/>
                      <a:pt x="0" y="4877722"/>
                      <a:pt x="0" y="3142345"/>
                    </a:cubicBezTo>
                    <a:cubicBezTo>
                      <a:pt x="0" y="1406879"/>
                      <a:pt x="1421498" y="0"/>
                      <a:pt x="3175000" y="0"/>
                    </a:cubicBezTo>
                    <a:cubicBezTo>
                      <a:pt x="4928502" y="0"/>
                      <a:pt x="6350000" y="1406879"/>
                      <a:pt x="6350000" y="3142345"/>
                    </a:cubicBezTo>
                    <a:close/>
                  </a:path>
                </a:pathLst>
              </a:custGeom>
              <a:blipFill>
                <a:blip r:embed="rId2"/>
                <a:stretch>
                  <a:fillRect l="-15136" t="-23080" r="-17729" b="-11167"/>
                </a:stretch>
              </a:blipFill>
            </p:spPr>
          </p:sp>
        </p:grpSp>
        <p:sp>
          <p:nvSpPr>
            <p:cNvPr name="TextBox 11" id="11"/>
            <p:cNvSpPr txBox="true"/>
            <p:nvPr/>
          </p:nvSpPr>
          <p:spPr>
            <a:xfrm rot="0">
              <a:off x="1139923" y="-76200"/>
              <a:ext cx="2935551" cy="1038458"/>
            </a:xfrm>
            <a:prstGeom prst="rect">
              <a:avLst/>
            </a:prstGeom>
          </p:spPr>
          <p:txBody>
            <a:bodyPr anchor="t" rtlCol="false" tIns="0" lIns="0" bIns="0" rIns="0">
              <a:spAutoFit/>
            </a:bodyPr>
            <a:lstStyle/>
            <a:p>
              <a:pPr algn="ctr" marL="0" indent="0" lvl="1">
                <a:lnSpc>
                  <a:spcPts val="4677"/>
                </a:lnSpc>
                <a:spcBef>
                  <a:spcPct val="0"/>
                </a:spcBef>
              </a:pPr>
              <a:r>
                <a:rPr lang="en-US" sz="3340">
                  <a:solidFill>
                    <a:srgbClr val="FFFFFF"/>
                  </a:solidFill>
                  <a:latin typeface="Bobby Jones"/>
                  <a:ea typeface="Bobby Jones"/>
                  <a:cs typeface="Bobby Jones"/>
                  <a:sym typeface="Bobby Jones"/>
                </a:rPr>
                <a:t>Milestone 1</a:t>
              </a:r>
            </a:p>
          </p:txBody>
        </p:sp>
      </p:grpSp>
      <p:grpSp>
        <p:nvGrpSpPr>
          <p:cNvPr name="Group 12" id="12"/>
          <p:cNvGrpSpPr/>
          <p:nvPr/>
        </p:nvGrpSpPr>
        <p:grpSpPr>
          <a:xfrm rot="0">
            <a:off x="5232453" y="2116070"/>
            <a:ext cx="3911547" cy="4423595"/>
            <a:chOff x="0" y="0"/>
            <a:chExt cx="5215396" cy="5898126"/>
          </a:xfrm>
        </p:grpSpPr>
        <p:grpSp>
          <p:nvGrpSpPr>
            <p:cNvPr name="Group 13" id="13"/>
            <p:cNvGrpSpPr/>
            <p:nvPr/>
          </p:nvGrpSpPr>
          <p:grpSpPr>
            <a:xfrm rot="0">
              <a:off x="0" y="682730"/>
              <a:ext cx="5215396" cy="521539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4579"/>
              </a:solidFill>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365446" y="1048186"/>
              <a:ext cx="4484503" cy="4484485"/>
              <a:chOff x="0" y="0"/>
              <a:chExt cx="6350000" cy="6349975"/>
            </a:xfrm>
          </p:grpSpPr>
          <p:sp>
            <p:nvSpPr>
              <p:cNvPr name="Freeform 17" id="1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23223" t="-32788" r="-24181" b="-14617"/>
                </a:stretch>
              </a:blipFill>
            </p:spPr>
          </p:sp>
        </p:grpSp>
        <p:sp>
          <p:nvSpPr>
            <p:cNvPr name="TextBox 18" id="18"/>
            <p:cNvSpPr txBox="true"/>
            <p:nvPr/>
          </p:nvSpPr>
          <p:spPr>
            <a:xfrm rot="0">
              <a:off x="1127301" y="-76200"/>
              <a:ext cx="2959342" cy="1043215"/>
            </a:xfrm>
            <a:prstGeom prst="rect">
              <a:avLst/>
            </a:prstGeom>
          </p:spPr>
          <p:txBody>
            <a:bodyPr anchor="t" rtlCol="false" tIns="0" lIns="0" bIns="0" rIns="0">
              <a:spAutoFit/>
            </a:bodyPr>
            <a:lstStyle/>
            <a:p>
              <a:pPr algn="ctr" marL="0" indent="0" lvl="1">
                <a:lnSpc>
                  <a:spcPts val="4677"/>
                </a:lnSpc>
                <a:spcBef>
                  <a:spcPct val="0"/>
                </a:spcBef>
              </a:pPr>
              <a:r>
                <a:rPr lang="en-US" sz="3340">
                  <a:solidFill>
                    <a:srgbClr val="FFFFFF"/>
                  </a:solidFill>
                  <a:latin typeface="Bobby Jones"/>
                  <a:ea typeface="Bobby Jones"/>
                  <a:cs typeface="Bobby Jones"/>
                  <a:sym typeface="Bobby Jones"/>
                </a:rPr>
                <a:t>MILESTONE 2</a:t>
              </a:r>
            </a:p>
          </p:txBody>
        </p:sp>
      </p:grpSp>
      <p:grpSp>
        <p:nvGrpSpPr>
          <p:cNvPr name="Group 19" id="19"/>
          <p:cNvGrpSpPr/>
          <p:nvPr/>
        </p:nvGrpSpPr>
        <p:grpSpPr>
          <a:xfrm rot="0">
            <a:off x="13598247" y="2320492"/>
            <a:ext cx="3911547" cy="4422797"/>
            <a:chOff x="0" y="0"/>
            <a:chExt cx="5215396" cy="5897062"/>
          </a:xfrm>
        </p:grpSpPr>
        <p:grpSp>
          <p:nvGrpSpPr>
            <p:cNvPr name="Group 20" id="20"/>
            <p:cNvGrpSpPr/>
            <p:nvPr/>
          </p:nvGrpSpPr>
          <p:grpSpPr>
            <a:xfrm rot="0">
              <a:off x="0" y="681666"/>
              <a:ext cx="5215396" cy="5215396"/>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4579"/>
              </a:solidFill>
            </p:spPr>
          </p:sp>
          <p:sp>
            <p:nvSpPr>
              <p:cNvPr name="TextBox 22" id="22"/>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397792" y="1001502"/>
              <a:ext cx="4575742" cy="4575723"/>
              <a:chOff x="0" y="0"/>
              <a:chExt cx="6350000" cy="6349975"/>
            </a:xfrm>
          </p:grpSpPr>
          <p:sp>
            <p:nvSpPr>
              <p:cNvPr name="Freeform 24" id="24"/>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21381" t="-27138" r="-23437" b="-17681"/>
                </a:stretch>
              </a:blipFill>
            </p:spPr>
          </p:sp>
        </p:grpSp>
        <p:sp>
          <p:nvSpPr>
            <p:cNvPr name="TextBox 25" id="25"/>
            <p:cNvSpPr txBox="true"/>
            <p:nvPr/>
          </p:nvSpPr>
          <p:spPr>
            <a:xfrm rot="0">
              <a:off x="1036162" y="-76200"/>
              <a:ext cx="3130229" cy="1081145"/>
            </a:xfrm>
            <a:prstGeom prst="rect">
              <a:avLst/>
            </a:prstGeom>
          </p:spPr>
          <p:txBody>
            <a:bodyPr anchor="t" rtlCol="false" tIns="0" lIns="0" bIns="0" rIns="0">
              <a:spAutoFit/>
            </a:bodyPr>
            <a:lstStyle/>
            <a:p>
              <a:pPr algn="ctr">
                <a:lnSpc>
                  <a:spcPts val="4677"/>
                </a:lnSpc>
              </a:pPr>
              <a:r>
                <a:rPr lang="en-US" sz="3340">
                  <a:solidFill>
                    <a:srgbClr val="FFFFFF"/>
                  </a:solidFill>
                  <a:latin typeface="Bobby Jones"/>
                  <a:ea typeface="Bobby Jones"/>
                  <a:cs typeface="Bobby Jones"/>
                  <a:sym typeface="Bobby Jones"/>
                </a:rPr>
                <a:t>MILESTONE 4</a:t>
              </a:r>
            </a:p>
            <a:p>
              <a:pPr algn="ctr" marL="0" indent="0" lvl="1">
                <a:lnSpc>
                  <a:spcPts val="4677"/>
                </a:lnSpc>
                <a:spcBef>
                  <a:spcPct val="0"/>
                </a:spcBef>
              </a:pPr>
            </a:p>
          </p:txBody>
        </p:sp>
      </p:grpSp>
      <p:sp>
        <p:nvSpPr>
          <p:cNvPr name="TextBox 26" id="26"/>
          <p:cNvSpPr txBox="true"/>
          <p:nvPr/>
        </p:nvSpPr>
        <p:spPr>
          <a:xfrm rot="0">
            <a:off x="9922049" y="5892954"/>
            <a:ext cx="3428773" cy="980694"/>
          </a:xfrm>
          <a:prstGeom prst="rect">
            <a:avLst/>
          </a:prstGeom>
        </p:spPr>
        <p:txBody>
          <a:bodyPr anchor="t" rtlCol="false" tIns="0" lIns="0" bIns="0" rIns="0">
            <a:spAutoFit/>
          </a:bodyPr>
          <a:lstStyle/>
          <a:p>
            <a:pPr algn="ctr">
              <a:lnSpc>
                <a:spcPts val="2800"/>
              </a:lnSpc>
              <a:spcBef>
                <a:spcPct val="0"/>
              </a:spcBef>
            </a:pPr>
            <a:r>
              <a:rPr lang="en-US" b="true" sz="2000">
                <a:solidFill>
                  <a:srgbClr val="FFFFFF"/>
                </a:solidFill>
                <a:latin typeface="Livvic Bold"/>
                <a:ea typeface="Livvic Bold"/>
                <a:cs typeface="Livvic Bold"/>
                <a:sym typeface="Livvic Bold"/>
              </a:rPr>
              <a:t>Dashb</a:t>
            </a:r>
            <a:r>
              <a:rPr lang="en-US" b="true" sz="2000" strike="noStrike" u="none">
                <a:solidFill>
                  <a:srgbClr val="FFFFFF"/>
                </a:solidFill>
                <a:latin typeface="Livvic Bold"/>
                <a:ea typeface="Livvic Bold"/>
                <a:cs typeface="Livvic Bold"/>
                <a:sym typeface="Livvic Bold"/>
              </a:rPr>
              <a:t>oards  </a:t>
            </a:r>
          </a:p>
          <a:p>
            <a:pPr algn="ctr">
              <a:lnSpc>
                <a:spcPts val="2491"/>
              </a:lnSpc>
              <a:spcBef>
                <a:spcPct val="0"/>
              </a:spcBef>
            </a:pPr>
            <a:r>
              <a:rPr lang="en-US" sz="1779" strike="noStrike" u="none">
                <a:solidFill>
                  <a:srgbClr val="FFFFFF"/>
                </a:solidFill>
                <a:latin typeface="Livvic"/>
                <a:ea typeface="Livvic"/>
                <a:cs typeface="Livvic"/>
                <a:sym typeface="Livvic"/>
              </a:rPr>
              <a:t>1. Air Quality Data Explorer  </a:t>
            </a:r>
          </a:p>
          <a:p>
            <a:pPr algn="ctr" marL="0" indent="0" lvl="1">
              <a:lnSpc>
                <a:spcPts val="2491"/>
              </a:lnSpc>
              <a:spcBef>
                <a:spcPct val="0"/>
              </a:spcBef>
            </a:pPr>
            <a:r>
              <a:rPr lang="en-US" sz="1779" strike="noStrike" u="none">
                <a:solidFill>
                  <a:srgbClr val="FFFFFF"/>
                </a:solidFill>
                <a:latin typeface="Livvic"/>
                <a:ea typeface="Livvic"/>
                <a:cs typeface="Livvic"/>
                <a:sym typeface="Livvic"/>
              </a:rPr>
              <a:t>   </a:t>
            </a:r>
            <a:r>
              <a:rPr lang="en-US" sz="1779" strike="noStrike" u="none">
                <a:solidFill>
                  <a:srgbClr val="FFFFFF"/>
                </a:solidFill>
                <a:latin typeface="Livvic"/>
                <a:ea typeface="Livvic"/>
                <a:cs typeface="Livvic"/>
                <a:sym typeface="Livvic"/>
              </a:rPr>
              <a:t>2. Air Quality Forecast Engine  </a:t>
            </a:r>
          </a:p>
        </p:txBody>
      </p:sp>
      <p:grpSp>
        <p:nvGrpSpPr>
          <p:cNvPr name="Group 27" id="27"/>
          <p:cNvGrpSpPr/>
          <p:nvPr/>
        </p:nvGrpSpPr>
        <p:grpSpPr>
          <a:xfrm rot="0">
            <a:off x="9439275" y="1232329"/>
            <a:ext cx="3911547" cy="4434239"/>
            <a:chOff x="0" y="0"/>
            <a:chExt cx="5215396" cy="5912319"/>
          </a:xfrm>
        </p:grpSpPr>
        <p:grpSp>
          <p:nvGrpSpPr>
            <p:cNvPr name="Group 28" id="28"/>
            <p:cNvGrpSpPr/>
            <p:nvPr/>
          </p:nvGrpSpPr>
          <p:grpSpPr>
            <a:xfrm rot="0">
              <a:off x="0" y="696923"/>
              <a:ext cx="5215396" cy="5215396"/>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4579"/>
              </a:solidFill>
            </p:spPr>
          </p:sp>
          <p:sp>
            <p:nvSpPr>
              <p:cNvPr name="TextBox 30" id="3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31" id="31"/>
            <p:cNvGrpSpPr/>
            <p:nvPr/>
          </p:nvGrpSpPr>
          <p:grpSpPr>
            <a:xfrm rot="0">
              <a:off x="274494" y="971426"/>
              <a:ext cx="4666408" cy="4666390"/>
              <a:chOff x="0" y="0"/>
              <a:chExt cx="6350000" cy="6349975"/>
            </a:xfrm>
          </p:grpSpPr>
          <p:sp>
            <p:nvSpPr>
              <p:cNvPr name="Freeform 32" id="32"/>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25690" t="-33332" r="-27789" b="-20148"/>
                </a:stretch>
              </a:blipFill>
            </p:spPr>
          </p:sp>
        </p:grpSp>
        <p:sp>
          <p:nvSpPr>
            <p:cNvPr name="TextBox 33" id="33"/>
            <p:cNvSpPr txBox="true"/>
            <p:nvPr/>
          </p:nvSpPr>
          <p:spPr>
            <a:xfrm rot="0">
              <a:off x="1118871" y="-76200"/>
              <a:ext cx="2977655" cy="1047626"/>
            </a:xfrm>
            <a:prstGeom prst="rect">
              <a:avLst/>
            </a:prstGeom>
          </p:spPr>
          <p:txBody>
            <a:bodyPr anchor="t" rtlCol="false" tIns="0" lIns="0" bIns="0" rIns="0">
              <a:spAutoFit/>
            </a:bodyPr>
            <a:lstStyle/>
            <a:p>
              <a:pPr algn="ctr" marL="0" indent="0" lvl="1">
                <a:lnSpc>
                  <a:spcPts val="4677"/>
                </a:lnSpc>
                <a:spcBef>
                  <a:spcPct val="0"/>
                </a:spcBef>
              </a:pPr>
              <a:r>
                <a:rPr lang="en-US" sz="3340">
                  <a:solidFill>
                    <a:srgbClr val="FFFFFF"/>
                  </a:solidFill>
                  <a:latin typeface="Bobby Jones"/>
                  <a:ea typeface="Bobby Jones"/>
                  <a:cs typeface="Bobby Jones"/>
                  <a:sym typeface="Bobby Jones"/>
                </a:rPr>
                <a:t>MILESTONE 3</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93362"/>
        </a:solidFill>
      </p:bgPr>
    </p:bg>
    <p:spTree>
      <p:nvGrpSpPr>
        <p:cNvPr id="1" name=""/>
        <p:cNvGrpSpPr/>
        <p:nvPr/>
      </p:nvGrpSpPr>
      <p:grpSpPr>
        <a:xfrm>
          <a:off x="0" y="0"/>
          <a:ext cx="0" cy="0"/>
          <a:chOff x="0" y="0"/>
          <a:chExt cx="0" cy="0"/>
        </a:xfrm>
      </p:grpSpPr>
      <p:sp>
        <p:nvSpPr>
          <p:cNvPr name="Freeform 2" id="2"/>
          <p:cNvSpPr/>
          <p:nvPr/>
        </p:nvSpPr>
        <p:spPr>
          <a:xfrm flipH="false" flipV="false" rot="0">
            <a:off x="8918900" y="217914"/>
            <a:ext cx="9069783" cy="4368052"/>
          </a:xfrm>
          <a:custGeom>
            <a:avLst/>
            <a:gdLst/>
            <a:ahLst/>
            <a:cxnLst/>
            <a:rect r="r" b="b" t="t" l="l"/>
            <a:pathLst>
              <a:path h="4368052" w="9069783">
                <a:moveTo>
                  <a:pt x="0" y="0"/>
                </a:moveTo>
                <a:lnTo>
                  <a:pt x="9069783" y="0"/>
                </a:lnTo>
                <a:lnTo>
                  <a:pt x="9069783" y="4368052"/>
                </a:lnTo>
                <a:lnTo>
                  <a:pt x="0" y="4368052"/>
                </a:lnTo>
                <a:lnTo>
                  <a:pt x="0" y="0"/>
                </a:lnTo>
                <a:close/>
              </a:path>
            </a:pathLst>
          </a:custGeom>
          <a:blipFill>
            <a:blip r:embed="rId2"/>
            <a:stretch>
              <a:fillRect l="0" t="-184" r="-1273" b="-506"/>
            </a:stretch>
          </a:blipFill>
        </p:spPr>
      </p:sp>
      <p:sp>
        <p:nvSpPr>
          <p:cNvPr name="TextBox 3" id="3"/>
          <p:cNvSpPr txBox="true"/>
          <p:nvPr/>
        </p:nvSpPr>
        <p:spPr>
          <a:xfrm rot="0">
            <a:off x="234069" y="323066"/>
            <a:ext cx="8684831" cy="2078874"/>
          </a:xfrm>
          <a:prstGeom prst="rect">
            <a:avLst/>
          </a:prstGeom>
        </p:spPr>
        <p:txBody>
          <a:bodyPr anchor="t" rtlCol="false" tIns="0" lIns="0" bIns="0" rIns="0">
            <a:spAutoFit/>
          </a:bodyPr>
          <a:lstStyle/>
          <a:p>
            <a:pPr algn="ctr">
              <a:lnSpc>
                <a:spcPts val="7977"/>
              </a:lnSpc>
            </a:pPr>
            <a:r>
              <a:rPr lang="en-US" sz="7898">
                <a:solidFill>
                  <a:srgbClr val="FFFFFF"/>
                </a:solidFill>
                <a:latin typeface="Bobby Jones"/>
                <a:ea typeface="Bobby Jones"/>
                <a:cs typeface="Bobby Jones"/>
                <a:sym typeface="Bobby Jones"/>
              </a:rPr>
              <a:t>AIR QUALITY DATA EXPLORER</a:t>
            </a:r>
          </a:p>
        </p:txBody>
      </p:sp>
      <p:sp>
        <p:nvSpPr>
          <p:cNvPr name="TextBox 4" id="4"/>
          <p:cNvSpPr txBox="true"/>
          <p:nvPr/>
        </p:nvSpPr>
        <p:spPr>
          <a:xfrm rot="0">
            <a:off x="4991016" y="3135621"/>
            <a:ext cx="3622441" cy="6486365"/>
          </a:xfrm>
          <a:prstGeom prst="rect">
            <a:avLst/>
          </a:prstGeom>
        </p:spPr>
        <p:txBody>
          <a:bodyPr anchor="t" rtlCol="false" tIns="0" lIns="0" bIns="0" rIns="0">
            <a:spAutoFit/>
          </a:bodyPr>
          <a:lstStyle/>
          <a:p>
            <a:pPr algn="l">
              <a:lnSpc>
                <a:spcPts val="3865"/>
              </a:lnSpc>
              <a:spcBef>
                <a:spcPct val="0"/>
              </a:spcBef>
            </a:pPr>
            <a:r>
              <a:rPr lang="en-US" b="true" sz="2761">
                <a:solidFill>
                  <a:srgbClr val="FFFFFF"/>
                </a:solidFill>
                <a:latin typeface="Livvic Bold"/>
                <a:ea typeface="Livvic Bold"/>
                <a:cs typeface="Livvic Bold"/>
                <a:sym typeface="Livvic Bold"/>
              </a:rPr>
              <a:t>Backend &amp; Data Processing (Python)</a:t>
            </a:r>
          </a:p>
          <a:p>
            <a:pPr algn="l" marL="453067" indent="-226534" lvl="1">
              <a:lnSpc>
                <a:spcPts val="2937"/>
              </a:lnSpc>
              <a:buFont typeface="Arial"/>
              <a:buChar char="•"/>
            </a:pPr>
            <a:r>
              <a:rPr lang="en-US" sz="2098">
                <a:solidFill>
                  <a:srgbClr val="FFFFFF"/>
                </a:solidFill>
                <a:latin typeface="Livvic"/>
                <a:ea typeface="Livvic"/>
                <a:cs typeface="Livvic"/>
                <a:sym typeface="Livvic"/>
              </a:rPr>
              <a:t>Flask: Lightweight web framework for building the API and serving the dashboard.</a:t>
            </a:r>
          </a:p>
          <a:p>
            <a:pPr algn="l" marL="453067" indent="-226534" lvl="1">
              <a:lnSpc>
                <a:spcPts val="2937"/>
              </a:lnSpc>
              <a:buFont typeface="Arial"/>
              <a:buChar char="•"/>
            </a:pPr>
            <a:r>
              <a:rPr lang="en-US" sz="2098">
                <a:solidFill>
                  <a:srgbClr val="FFFFFF"/>
                </a:solidFill>
                <a:latin typeface="Livvic"/>
                <a:ea typeface="Livvic"/>
                <a:cs typeface="Livvic"/>
                <a:sym typeface="Livvic"/>
              </a:rPr>
              <a:t>Pandas &amp; NumPy: Core tools for data loading, cleaning, and preparation.</a:t>
            </a:r>
          </a:p>
          <a:p>
            <a:pPr algn="l" marL="453067" indent="-226534" lvl="1">
              <a:lnSpc>
                <a:spcPts val="2937"/>
              </a:lnSpc>
              <a:buFont typeface="Arial"/>
              <a:buChar char="•"/>
            </a:pPr>
            <a:r>
              <a:rPr lang="en-US" sz="2098">
                <a:solidFill>
                  <a:srgbClr val="FFFFFF"/>
                </a:solidFill>
                <a:latin typeface="Livvic"/>
                <a:ea typeface="Livvic"/>
                <a:cs typeface="Livvic"/>
                <a:sym typeface="Livvic"/>
              </a:rPr>
              <a:t>Scikit-learn (sklearn): Used specifically for Min-Max Scaling of the air quality data (0-1 range).</a:t>
            </a:r>
          </a:p>
          <a:p>
            <a:pPr algn="l" marL="453067" indent="-226534" lvl="1">
              <a:lnSpc>
                <a:spcPts val="2937"/>
              </a:lnSpc>
              <a:buFont typeface="Arial"/>
              <a:buChar char="•"/>
            </a:pPr>
            <a:r>
              <a:rPr lang="en-US" sz="2098">
                <a:solidFill>
                  <a:srgbClr val="FFFFFF"/>
                </a:solidFill>
                <a:latin typeface="Livvic"/>
                <a:ea typeface="Livvic"/>
                <a:cs typeface="Livvic"/>
                <a:sym typeface="Livvic"/>
              </a:rPr>
              <a:t>API Logic: Handles dynamic data retrieval based on City and Pollutant filters.</a:t>
            </a:r>
          </a:p>
        </p:txBody>
      </p:sp>
      <p:sp>
        <p:nvSpPr>
          <p:cNvPr name="TextBox 5" id="5"/>
          <p:cNvSpPr txBox="true"/>
          <p:nvPr/>
        </p:nvSpPr>
        <p:spPr>
          <a:xfrm rot="0">
            <a:off x="302667" y="3135621"/>
            <a:ext cx="4382907" cy="6593238"/>
          </a:xfrm>
          <a:prstGeom prst="rect">
            <a:avLst/>
          </a:prstGeom>
        </p:spPr>
        <p:txBody>
          <a:bodyPr anchor="t" rtlCol="false" tIns="0" lIns="0" bIns="0" rIns="0">
            <a:spAutoFit/>
          </a:bodyPr>
          <a:lstStyle/>
          <a:p>
            <a:pPr algn="l">
              <a:lnSpc>
                <a:spcPts val="3717"/>
              </a:lnSpc>
              <a:spcBef>
                <a:spcPct val="0"/>
              </a:spcBef>
            </a:pPr>
            <a:r>
              <a:rPr lang="en-US" b="true" sz="2655">
                <a:solidFill>
                  <a:srgbClr val="FFFFFF"/>
                </a:solidFill>
                <a:latin typeface="Livvic Bold"/>
                <a:ea typeface="Livvic Bold"/>
                <a:cs typeface="Livvic Bold"/>
                <a:sym typeface="Livvic Bold"/>
              </a:rPr>
              <a:t>Frontend &amp; Visualization (Web)</a:t>
            </a:r>
          </a:p>
          <a:p>
            <a:pPr algn="l" marL="435649" indent="-217824" lvl="1">
              <a:lnSpc>
                <a:spcPts val="2824"/>
              </a:lnSpc>
              <a:buFont typeface="Arial"/>
              <a:buChar char="•"/>
            </a:pPr>
            <a:r>
              <a:rPr lang="en-US" sz="2017">
                <a:solidFill>
                  <a:srgbClr val="FFFFFF"/>
                </a:solidFill>
                <a:latin typeface="Livvic"/>
                <a:ea typeface="Livvic"/>
                <a:cs typeface="Livvic"/>
                <a:sym typeface="Livvic"/>
              </a:rPr>
              <a:t>HTML: Structures the dashboard layout and allows for dynamic insertion of cities into the dropdown.</a:t>
            </a:r>
          </a:p>
          <a:p>
            <a:pPr algn="l" marL="435649" indent="-217824" lvl="1">
              <a:lnSpc>
                <a:spcPts val="2824"/>
              </a:lnSpc>
              <a:buFont typeface="Arial"/>
              <a:buChar char="•"/>
            </a:pPr>
            <a:r>
              <a:rPr lang="en-US" sz="2017">
                <a:solidFill>
                  <a:srgbClr val="FFFFFF"/>
                </a:solidFill>
                <a:latin typeface="Livvic"/>
                <a:ea typeface="Livvic"/>
                <a:cs typeface="Livvic"/>
                <a:sym typeface="Livvic"/>
              </a:rPr>
              <a:t>CSS/Bootstrap 5: Provides the clean, responsive design and styling.</a:t>
            </a:r>
          </a:p>
          <a:p>
            <a:pPr algn="l" marL="435649" indent="-217824" lvl="1">
              <a:lnSpc>
                <a:spcPts val="2824"/>
              </a:lnSpc>
              <a:buFont typeface="Arial"/>
              <a:buChar char="•"/>
            </a:pPr>
            <a:r>
              <a:rPr lang="en-US" sz="2017">
                <a:solidFill>
                  <a:srgbClr val="FFFFFF"/>
                </a:solidFill>
                <a:latin typeface="Livvic"/>
                <a:ea typeface="Livvic"/>
                <a:cs typeface="Livvic"/>
                <a:sym typeface="Livvic"/>
              </a:rPr>
              <a:t>JavaScript: Handles all client-side logic, user interaction, and data fetching.</a:t>
            </a:r>
          </a:p>
          <a:p>
            <a:pPr algn="l" marL="435649" indent="-217824" lvl="1">
              <a:lnSpc>
                <a:spcPts val="2824"/>
              </a:lnSpc>
              <a:buFont typeface="Arial"/>
              <a:buChar char="•"/>
            </a:pPr>
            <a:r>
              <a:rPr lang="en-US" sz="2017">
                <a:solidFill>
                  <a:srgbClr val="FFFFFF"/>
                </a:solidFill>
                <a:latin typeface="Livvic"/>
                <a:ea typeface="Livvic"/>
                <a:cs typeface="Livvic"/>
                <a:sym typeface="Livvic"/>
              </a:rPr>
              <a:t>Chart.js: A Powerful library used for all visualizations:</a:t>
            </a:r>
          </a:p>
          <a:p>
            <a:pPr algn="l" marL="435649" indent="-217824" lvl="1">
              <a:lnSpc>
                <a:spcPts val="2824"/>
              </a:lnSpc>
              <a:buAutoNum type="arabicPeriod" startAt="1"/>
            </a:pPr>
            <a:r>
              <a:rPr lang="en-US" sz="2017">
                <a:solidFill>
                  <a:srgbClr val="FFFFFF"/>
                </a:solidFill>
                <a:latin typeface="Livvic"/>
                <a:ea typeface="Livvic"/>
                <a:cs typeface="Livvic"/>
                <a:sym typeface="Livvic"/>
              </a:rPr>
              <a:t>Line Chart (Time Series)</a:t>
            </a:r>
          </a:p>
          <a:p>
            <a:pPr algn="l" marL="435649" indent="-217824" lvl="1">
              <a:lnSpc>
                <a:spcPts val="2824"/>
              </a:lnSpc>
              <a:buAutoNum type="arabicPeriod" startAt="1"/>
            </a:pPr>
            <a:r>
              <a:rPr lang="en-US" sz="2017">
                <a:solidFill>
                  <a:srgbClr val="FFFFFF"/>
                </a:solidFill>
                <a:latin typeface="Livvic"/>
                <a:ea typeface="Livvic"/>
                <a:cs typeface="Livvic"/>
                <a:sym typeface="Livvic"/>
              </a:rPr>
              <a:t>Bar Chart (PM2.5 Distribution)</a:t>
            </a:r>
          </a:p>
          <a:p>
            <a:pPr algn="l" marL="435649" indent="-217824" lvl="1">
              <a:lnSpc>
                <a:spcPts val="2824"/>
              </a:lnSpc>
              <a:buAutoNum type="arabicPeriod" startAt="1"/>
            </a:pPr>
            <a:r>
              <a:rPr lang="en-US" sz="2017">
                <a:solidFill>
                  <a:srgbClr val="FFFFFF"/>
                </a:solidFill>
                <a:latin typeface="Livvic"/>
                <a:ea typeface="Livvic"/>
                <a:cs typeface="Livvic"/>
                <a:sym typeface="Livvic"/>
              </a:rPr>
              <a:t>Bubble Chart (Pollutant Correlations)</a:t>
            </a:r>
          </a:p>
        </p:txBody>
      </p:sp>
      <p:sp>
        <p:nvSpPr>
          <p:cNvPr name="TextBox 6" id="6"/>
          <p:cNvSpPr txBox="true"/>
          <p:nvPr/>
        </p:nvSpPr>
        <p:spPr>
          <a:xfrm rot="0">
            <a:off x="9920444" y="4798217"/>
            <a:ext cx="7845455" cy="850900"/>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Livvic Bold"/>
                <a:ea typeface="Livvic Bold"/>
                <a:cs typeface="Livvic Bold"/>
                <a:sym typeface="Livvic Bold"/>
              </a:rPr>
              <a:t>Steps to Run the Air Quality Dashboard (AirAware Dashboard 1)</a:t>
            </a:r>
          </a:p>
        </p:txBody>
      </p:sp>
      <p:sp>
        <p:nvSpPr>
          <p:cNvPr name="TextBox 7" id="7"/>
          <p:cNvSpPr txBox="true"/>
          <p:nvPr/>
        </p:nvSpPr>
        <p:spPr>
          <a:xfrm rot="0">
            <a:off x="9920444" y="6083160"/>
            <a:ext cx="7845455" cy="2837697"/>
          </a:xfrm>
          <a:prstGeom prst="rect">
            <a:avLst/>
          </a:prstGeom>
        </p:spPr>
        <p:txBody>
          <a:bodyPr anchor="t" rtlCol="false" tIns="0" lIns="0" bIns="0" rIns="0">
            <a:spAutoFit/>
          </a:bodyPr>
          <a:lstStyle/>
          <a:p>
            <a:pPr algn="l" marL="437794" indent="-218897" lvl="1">
              <a:lnSpc>
                <a:spcPts val="2838"/>
              </a:lnSpc>
              <a:buAutoNum type="arabicPeriod" startAt="1"/>
            </a:pPr>
            <a:r>
              <a:rPr lang="en-US" sz="2027">
                <a:solidFill>
                  <a:srgbClr val="FFFFFF"/>
                </a:solidFill>
                <a:latin typeface="Livvic"/>
                <a:ea typeface="Livvic"/>
                <a:cs typeface="Livvic"/>
                <a:sym typeface="Livvic"/>
              </a:rPr>
              <a:t>File Setup: Ensure you have app.py, data_handler.py, the required templates/ and static/ folders, and the Dataset_AQI4-5 - Copy.csv file in your project root</a:t>
            </a:r>
          </a:p>
          <a:p>
            <a:pPr algn="l" marL="437794" indent="-218897" lvl="1">
              <a:lnSpc>
                <a:spcPts val="2838"/>
              </a:lnSpc>
              <a:buAutoNum type="arabicPeriod" startAt="1"/>
            </a:pPr>
            <a:r>
              <a:rPr lang="en-US" sz="2027">
                <a:solidFill>
                  <a:srgbClr val="FFFFFF"/>
                </a:solidFill>
                <a:latin typeface="Livvic"/>
                <a:ea typeface="Livvic"/>
                <a:cs typeface="Livvic"/>
                <a:sym typeface="Livvic"/>
              </a:rPr>
              <a:t> Install: Open your terminal and run :</a:t>
            </a:r>
            <a:r>
              <a:rPr lang="en-US" sz="2027">
                <a:solidFill>
                  <a:srgbClr val="FFFFFF"/>
                </a:solidFill>
                <a:latin typeface="Livvic"/>
                <a:ea typeface="Livvic"/>
                <a:cs typeface="Livvic"/>
                <a:sym typeface="Livvic"/>
              </a:rPr>
              <a:t>    </a:t>
            </a:r>
          </a:p>
          <a:p>
            <a:pPr algn="l">
              <a:lnSpc>
                <a:spcPts val="2838"/>
              </a:lnSpc>
            </a:pPr>
            <a:r>
              <a:rPr lang="en-US" b="true" sz="2027">
                <a:solidFill>
                  <a:srgbClr val="FFFFFF"/>
                </a:solidFill>
                <a:latin typeface="Livvic Bold"/>
                <a:ea typeface="Livvic Bold"/>
                <a:cs typeface="Livvic Bold"/>
                <a:sym typeface="Livvic Bold"/>
              </a:rPr>
              <a:t>         pip install Flask pandas numpy scikit-learn flask-cors</a:t>
            </a:r>
          </a:p>
          <a:p>
            <a:pPr algn="l">
              <a:lnSpc>
                <a:spcPts val="2838"/>
              </a:lnSpc>
            </a:pPr>
            <a:r>
              <a:rPr lang="en-US" b="true" sz="2027">
                <a:solidFill>
                  <a:srgbClr val="FFFFFF"/>
                </a:solidFill>
                <a:latin typeface="Livvic Bold"/>
                <a:ea typeface="Livvic Bold"/>
                <a:cs typeface="Livvic Bold"/>
                <a:sym typeface="Livvic Bold"/>
              </a:rPr>
              <a:t>    </a:t>
            </a:r>
            <a:r>
              <a:rPr lang="en-US" sz="2027">
                <a:solidFill>
                  <a:srgbClr val="FFFFFF"/>
                </a:solidFill>
                <a:latin typeface="Livvic"/>
                <a:ea typeface="Livvic"/>
                <a:cs typeface="Livvic"/>
                <a:sym typeface="Livvic"/>
              </a:rPr>
              <a:t>3.  Run Server: Execute the main application file: </a:t>
            </a:r>
          </a:p>
          <a:p>
            <a:pPr algn="l">
              <a:lnSpc>
                <a:spcPts val="2838"/>
              </a:lnSpc>
            </a:pPr>
            <a:r>
              <a:rPr lang="en-US" sz="2027">
                <a:solidFill>
                  <a:srgbClr val="FFFFFF"/>
                </a:solidFill>
                <a:latin typeface="Livvic"/>
                <a:ea typeface="Livvic"/>
                <a:cs typeface="Livvic"/>
                <a:sym typeface="Livvic"/>
              </a:rPr>
              <a:t>           </a:t>
            </a:r>
            <a:r>
              <a:rPr lang="en-US" b="true" sz="2027">
                <a:solidFill>
                  <a:srgbClr val="FFFFFF"/>
                </a:solidFill>
                <a:latin typeface="Livvic Bold"/>
                <a:ea typeface="Livvic Bold"/>
                <a:cs typeface="Livvic Bold"/>
                <a:sym typeface="Livvic Bold"/>
              </a:rPr>
              <a:t>python app.py</a:t>
            </a:r>
          </a:p>
          <a:p>
            <a:pPr algn="l">
              <a:lnSpc>
                <a:spcPts val="2838"/>
              </a:lnSpc>
            </a:pPr>
            <a:r>
              <a:rPr lang="en-US" sz="2027">
                <a:solidFill>
                  <a:srgbClr val="FFFFFF"/>
                </a:solidFill>
                <a:latin typeface="Livvic"/>
                <a:ea typeface="Livvic"/>
                <a:cs typeface="Livvic"/>
                <a:sym typeface="Livvic"/>
              </a:rPr>
              <a:t>    4.  Access: Open your web browser to: http://127.0.0.1:5000</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93362"/>
        </a:solidFill>
      </p:bgPr>
    </p:bg>
    <p:spTree>
      <p:nvGrpSpPr>
        <p:cNvPr id="1" name=""/>
        <p:cNvGrpSpPr/>
        <p:nvPr/>
      </p:nvGrpSpPr>
      <p:grpSpPr>
        <a:xfrm>
          <a:off x="0" y="0"/>
          <a:ext cx="0" cy="0"/>
          <a:chOff x="0" y="0"/>
          <a:chExt cx="0" cy="0"/>
        </a:xfrm>
      </p:grpSpPr>
      <p:sp>
        <p:nvSpPr>
          <p:cNvPr name="Freeform 2" id="2"/>
          <p:cNvSpPr/>
          <p:nvPr/>
        </p:nvSpPr>
        <p:spPr>
          <a:xfrm flipH="false" flipV="false" rot="0">
            <a:off x="13595248" y="217247"/>
            <a:ext cx="4502512" cy="9130123"/>
          </a:xfrm>
          <a:custGeom>
            <a:avLst/>
            <a:gdLst/>
            <a:ahLst/>
            <a:cxnLst/>
            <a:rect r="r" b="b" t="t" l="l"/>
            <a:pathLst>
              <a:path h="9130123" w="4502512">
                <a:moveTo>
                  <a:pt x="0" y="0"/>
                </a:moveTo>
                <a:lnTo>
                  <a:pt x="4502512" y="0"/>
                </a:lnTo>
                <a:lnTo>
                  <a:pt x="4502512" y="9130124"/>
                </a:lnTo>
                <a:lnTo>
                  <a:pt x="0" y="9130124"/>
                </a:lnTo>
                <a:lnTo>
                  <a:pt x="0" y="0"/>
                </a:lnTo>
                <a:close/>
              </a:path>
            </a:pathLst>
          </a:custGeom>
          <a:blipFill>
            <a:blip r:embed="rId2"/>
            <a:stretch>
              <a:fillRect l="-10034" t="-5860" r="-9506" b="-1081"/>
            </a:stretch>
          </a:blipFill>
        </p:spPr>
      </p:sp>
      <p:sp>
        <p:nvSpPr>
          <p:cNvPr name="TextBox 3" id="3"/>
          <p:cNvSpPr txBox="true"/>
          <p:nvPr/>
        </p:nvSpPr>
        <p:spPr>
          <a:xfrm rot="0">
            <a:off x="6603881" y="1959970"/>
            <a:ext cx="6578844" cy="4650740"/>
          </a:xfrm>
          <a:prstGeom prst="rect">
            <a:avLst/>
          </a:prstGeom>
        </p:spPr>
        <p:txBody>
          <a:bodyPr anchor="t" rtlCol="false" tIns="0" lIns="0" bIns="0" rIns="0">
            <a:spAutoFit/>
          </a:bodyPr>
          <a:lstStyle/>
          <a:p>
            <a:pPr algn="just">
              <a:lnSpc>
                <a:spcPts val="3374"/>
              </a:lnSpc>
            </a:pPr>
            <a:r>
              <a:rPr lang="en-US" sz="2410" b="true">
                <a:solidFill>
                  <a:srgbClr val="FFFFFF"/>
                </a:solidFill>
                <a:latin typeface="Livvic Bold"/>
                <a:ea typeface="Livvic Bold"/>
                <a:cs typeface="Livvic Bold"/>
                <a:sym typeface="Livvic Bold"/>
              </a:rPr>
              <a:t>Backend &amp; Data Processing (Python)</a:t>
            </a:r>
          </a:p>
          <a:p>
            <a:pPr algn="just">
              <a:lnSpc>
                <a:spcPts val="2429"/>
              </a:lnSpc>
            </a:pPr>
            <a:r>
              <a:rPr lang="en-US" sz="1735">
                <a:solidFill>
                  <a:srgbClr val="FFFFFF"/>
                </a:solidFill>
                <a:latin typeface="Livvic"/>
                <a:ea typeface="Livvic"/>
                <a:cs typeface="Livvic"/>
                <a:sym typeface="Livvic"/>
              </a:rPr>
              <a:t>1. Flask Backend (API)</a:t>
            </a:r>
          </a:p>
          <a:p>
            <a:pPr algn="just">
              <a:lnSpc>
                <a:spcPts val="2429"/>
              </a:lnSpc>
            </a:pPr>
          </a:p>
          <a:p>
            <a:pPr algn="just" marL="374691" indent="-187346" lvl="1">
              <a:lnSpc>
                <a:spcPts val="2429"/>
              </a:lnSpc>
              <a:buFont typeface="Arial"/>
              <a:buChar char="•"/>
            </a:pPr>
            <a:r>
              <a:rPr lang="en-US" sz="1735">
                <a:solidFill>
                  <a:srgbClr val="FFFFFF"/>
                </a:solidFill>
                <a:latin typeface="Livvic"/>
                <a:ea typeface="Livvic"/>
                <a:cs typeface="Livvic"/>
                <a:sym typeface="Livvic"/>
              </a:rPr>
              <a:t>Role: Web server; defines the API route /api/data to serve dashboard data.</a:t>
            </a:r>
          </a:p>
          <a:p>
            <a:pPr algn="just" marL="374691" indent="-187346" lvl="1">
              <a:lnSpc>
                <a:spcPts val="2429"/>
              </a:lnSpc>
              <a:buFont typeface="Arial"/>
              <a:buChar char="•"/>
            </a:pPr>
            <a:r>
              <a:rPr lang="en-US" sz="1735">
                <a:solidFill>
                  <a:srgbClr val="FFFFFF"/>
                </a:solidFill>
                <a:latin typeface="Livvic"/>
                <a:ea typeface="Livvic"/>
                <a:cs typeface="Livvic"/>
                <a:sym typeface="Livvic"/>
              </a:rPr>
              <a:t>Key Action: Safely defaults the city for data requests.</a:t>
            </a:r>
          </a:p>
          <a:p>
            <a:pPr algn="just">
              <a:lnSpc>
                <a:spcPts val="2429"/>
              </a:lnSpc>
            </a:pPr>
          </a:p>
          <a:p>
            <a:pPr algn="just">
              <a:lnSpc>
                <a:spcPts val="2429"/>
              </a:lnSpc>
            </a:pPr>
            <a:r>
              <a:rPr lang="en-US" sz="1735">
                <a:solidFill>
                  <a:srgbClr val="FFFFFF"/>
                </a:solidFill>
                <a:latin typeface="Livvic"/>
                <a:ea typeface="Livvic"/>
                <a:cs typeface="Livvic"/>
                <a:sym typeface="Livvic"/>
              </a:rPr>
              <a:t>2. Data Pipeline (data_handler.py)</a:t>
            </a:r>
          </a:p>
          <a:p>
            <a:pPr algn="just">
              <a:lnSpc>
                <a:spcPts val="2429"/>
              </a:lnSpc>
            </a:pPr>
          </a:p>
          <a:p>
            <a:pPr algn="just" marL="374691" indent="-187346" lvl="1">
              <a:lnSpc>
                <a:spcPts val="2429"/>
              </a:lnSpc>
              <a:buFont typeface="Arial"/>
              <a:buChar char="•"/>
            </a:pPr>
            <a:r>
              <a:rPr lang="en-US" sz="1735">
                <a:solidFill>
                  <a:srgbClr val="FFFFFF"/>
                </a:solidFill>
                <a:latin typeface="Livvic"/>
                <a:ea typeface="Livvic"/>
                <a:cs typeface="Livvic"/>
                <a:sym typeface="Livvic"/>
              </a:rPr>
              <a:t>Load &amp; Clean</a:t>
            </a:r>
          </a:p>
          <a:p>
            <a:pPr algn="just" marL="374691" indent="-187346" lvl="1">
              <a:lnSpc>
                <a:spcPts val="2429"/>
              </a:lnSpc>
              <a:buFont typeface="Arial"/>
              <a:buChar char="•"/>
            </a:pPr>
            <a:r>
              <a:rPr lang="en-US" sz="1735">
                <a:solidFill>
                  <a:srgbClr val="FFFFFF"/>
                </a:solidFill>
                <a:latin typeface="Livvic"/>
                <a:ea typeface="Livvic"/>
                <a:cs typeface="Livvic"/>
                <a:sym typeface="Livvic"/>
              </a:rPr>
              <a:t>Imputation: Fills missing values (NaN) using the median.</a:t>
            </a:r>
          </a:p>
          <a:p>
            <a:pPr algn="just" marL="374691" indent="-187346" lvl="1">
              <a:lnSpc>
                <a:spcPts val="2429"/>
              </a:lnSpc>
              <a:buFont typeface="Arial"/>
              <a:buChar char="•"/>
            </a:pPr>
            <a:r>
              <a:rPr lang="en-US" sz="1735">
                <a:solidFill>
                  <a:srgbClr val="FFFFFF"/>
                </a:solidFill>
                <a:latin typeface="Livvic"/>
                <a:ea typeface="Livvic"/>
                <a:cs typeface="Livvic"/>
                <a:sym typeface="Livvic"/>
              </a:rPr>
              <a:t>ML Prep (Scaling): Applies MinMaxScaler to normalize pollutant data to a 0-to-1 range.</a:t>
            </a:r>
          </a:p>
          <a:p>
            <a:pPr algn="just" marL="374691" indent="-187346" lvl="1">
              <a:lnSpc>
                <a:spcPts val="2429"/>
              </a:lnSpc>
              <a:buFont typeface="Arial"/>
              <a:buChar char="•"/>
            </a:pPr>
            <a:r>
              <a:rPr lang="en-US" sz="1735">
                <a:solidFill>
                  <a:srgbClr val="FFFFFF"/>
                </a:solidFill>
                <a:latin typeface="Livvic"/>
                <a:ea typeface="Livvic"/>
                <a:cs typeface="Livvic"/>
                <a:sym typeface="Livvic"/>
              </a:rPr>
              <a:t>Visualization</a:t>
            </a:r>
          </a:p>
          <a:p>
            <a:pPr algn="just">
              <a:lnSpc>
                <a:spcPts val="2429"/>
              </a:lnSpc>
              <a:spcBef>
                <a:spcPct val="0"/>
              </a:spcBef>
            </a:pPr>
          </a:p>
        </p:txBody>
      </p:sp>
      <p:sp>
        <p:nvSpPr>
          <p:cNvPr name="TextBox 4" id="4"/>
          <p:cNvSpPr txBox="true"/>
          <p:nvPr/>
        </p:nvSpPr>
        <p:spPr>
          <a:xfrm rot="0">
            <a:off x="251682" y="341072"/>
            <a:ext cx="12336559" cy="1076451"/>
          </a:xfrm>
          <a:prstGeom prst="rect">
            <a:avLst/>
          </a:prstGeom>
        </p:spPr>
        <p:txBody>
          <a:bodyPr anchor="t" rtlCol="false" tIns="0" lIns="0" bIns="0" rIns="0">
            <a:spAutoFit/>
          </a:bodyPr>
          <a:lstStyle/>
          <a:p>
            <a:pPr algn="ctr">
              <a:lnSpc>
                <a:spcPts val="7978"/>
              </a:lnSpc>
            </a:pPr>
            <a:r>
              <a:rPr lang="en-US" sz="7899">
                <a:solidFill>
                  <a:srgbClr val="FFFFFF"/>
                </a:solidFill>
                <a:latin typeface="Bobby Jones"/>
                <a:ea typeface="Bobby Jones"/>
                <a:cs typeface="Bobby Jones"/>
                <a:sym typeface="Bobby Jones"/>
              </a:rPr>
              <a:t>AIR QUALITY FORECAST ENGINE</a:t>
            </a:r>
          </a:p>
        </p:txBody>
      </p:sp>
      <p:sp>
        <p:nvSpPr>
          <p:cNvPr name="TextBox 5" id="5"/>
          <p:cNvSpPr txBox="true"/>
          <p:nvPr/>
        </p:nvSpPr>
        <p:spPr>
          <a:xfrm rot="0">
            <a:off x="251682" y="1959970"/>
            <a:ext cx="5385907" cy="7022465"/>
          </a:xfrm>
          <a:prstGeom prst="rect">
            <a:avLst/>
          </a:prstGeom>
        </p:spPr>
        <p:txBody>
          <a:bodyPr anchor="t" rtlCol="false" tIns="0" lIns="0" bIns="0" rIns="0">
            <a:spAutoFit/>
          </a:bodyPr>
          <a:lstStyle/>
          <a:p>
            <a:pPr algn="l">
              <a:lnSpc>
                <a:spcPts val="3499"/>
              </a:lnSpc>
              <a:spcBef>
                <a:spcPct val="0"/>
              </a:spcBef>
            </a:pPr>
            <a:r>
              <a:rPr lang="en-US" b="true" sz="2499">
                <a:solidFill>
                  <a:srgbClr val="FFFFFF"/>
                </a:solidFill>
                <a:latin typeface="Livvic Bold"/>
                <a:ea typeface="Livvic Bold"/>
                <a:cs typeface="Livvic Bold"/>
                <a:sym typeface="Livvic Bold"/>
              </a:rPr>
              <a:t>Frontend &amp; Visualization (Web)</a:t>
            </a:r>
          </a:p>
          <a:p>
            <a:pPr algn="l" marL="388618" indent="-194309" lvl="1">
              <a:lnSpc>
                <a:spcPts val="2519"/>
              </a:lnSpc>
              <a:buAutoNum type="arabicPeriod" startAt="1"/>
            </a:pPr>
            <a:r>
              <a:rPr lang="en-US" sz="1799">
                <a:solidFill>
                  <a:srgbClr val="FFFFFF"/>
                </a:solidFill>
                <a:latin typeface="Livvic"/>
                <a:ea typeface="Livvic"/>
                <a:cs typeface="Livvic"/>
                <a:sym typeface="Livvic"/>
              </a:rPr>
              <a:t>U</a:t>
            </a:r>
            <a:r>
              <a:rPr lang="en-US" sz="1799">
                <a:solidFill>
                  <a:srgbClr val="FFFFFF"/>
                </a:solidFill>
                <a:latin typeface="Livvic"/>
                <a:ea typeface="Livvic"/>
                <a:cs typeface="Livvic"/>
                <a:sym typeface="Livvic"/>
              </a:rPr>
              <a:t>I/Style (index.html, Tailwind)</a:t>
            </a:r>
          </a:p>
          <a:p>
            <a:pPr algn="l">
              <a:lnSpc>
                <a:spcPts val="2519"/>
              </a:lnSpc>
            </a:pPr>
          </a:p>
          <a:p>
            <a:pPr algn="l" marL="388618" indent="-194309" lvl="1">
              <a:lnSpc>
                <a:spcPts val="2519"/>
              </a:lnSpc>
              <a:buFont typeface="Arial"/>
              <a:buChar char="•"/>
            </a:pPr>
            <a:r>
              <a:rPr lang="en-US" sz="1799">
                <a:solidFill>
                  <a:srgbClr val="FFFFFF"/>
                </a:solidFill>
                <a:latin typeface="Livvic"/>
                <a:ea typeface="Livvic"/>
                <a:cs typeface="Livvic"/>
                <a:sym typeface="Livvic"/>
              </a:rPr>
              <a:t>Structure: HTML defines the layout, including controls (buttons, selectors) and chart areas.</a:t>
            </a:r>
          </a:p>
          <a:p>
            <a:pPr algn="l" marL="388618" indent="-194309" lvl="1">
              <a:lnSpc>
                <a:spcPts val="2519"/>
              </a:lnSpc>
              <a:buFont typeface="Arial"/>
              <a:buChar char="•"/>
            </a:pPr>
            <a:r>
              <a:rPr lang="en-US" sz="1799">
                <a:solidFill>
                  <a:srgbClr val="FFFFFF"/>
                </a:solidFill>
                <a:latin typeface="Livvic"/>
                <a:ea typeface="Livvic"/>
                <a:cs typeface="Livvic"/>
                <a:sym typeface="Livvic"/>
              </a:rPr>
              <a:t>Styling: Tailwind CSS provides a fast, responsive, and utility-first design.</a:t>
            </a:r>
          </a:p>
          <a:p>
            <a:pPr algn="l">
              <a:lnSpc>
                <a:spcPts val="2519"/>
              </a:lnSpc>
            </a:pPr>
            <a:r>
              <a:rPr lang="en-US" sz="1799">
                <a:solidFill>
                  <a:srgbClr val="FFFFFF"/>
                </a:solidFill>
                <a:latin typeface="Livvic"/>
                <a:ea typeface="Livvic"/>
                <a:cs typeface="Livvic"/>
                <a:sym typeface="Livvic"/>
              </a:rPr>
              <a:t>     </a:t>
            </a:r>
          </a:p>
          <a:p>
            <a:pPr algn="l">
              <a:lnSpc>
                <a:spcPts val="2519"/>
              </a:lnSpc>
            </a:pPr>
            <a:r>
              <a:rPr lang="en-US" sz="1799">
                <a:solidFill>
                  <a:srgbClr val="FFFFFF"/>
                </a:solidFill>
                <a:latin typeface="Livvic"/>
                <a:ea typeface="Livvic"/>
                <a:cs typeface="Livvic"/>
                <a:sym typeface="Livvic"/>
              </a:rPr>
              <a:t>     2. </a:t>
            </a:r>
            <a:r>
              <a:rPr lang="en-US" sz="1799">
                <a:solidFill>
                  <a:srgbClr val="FFFFFF"/>
                </a:solidFill>
                <a:latin typeface="Livvic"/>
                <a:ea typeface="Livvic"/>
                <a:cs typeface="Livvic"/>
                <a:sym typeface="Livvic"/>
              </a:rPr>
              <a:t>Logic (app.js) </a:t>
            </a:r>
          </a:p>
          <a:p>
            <a:pPr algn="l">
              <a:lnSpc>
                <a:spcPts val="2519"/>
              </a:lnSpc>
            </a:pPr>
          </a:p>
          <a:p>
            <a:pPr algn="l" marL="388618" indent="-194309" lvl="1">
              <a:lnSpc>
                <a:spcPts val="2519"/>
              </a:lnSpc>
              <a:buFont typeface="Arial"/>
              <a:buChar char="•"/>
            </a:pPr>
            <a:r>
              <a:rPr lang="en-US" sz="1799">
                <a:solidFill>
                  <a:srgbClr val="FFFFFF"/>
                </a:solidFill>
                <a:latin typeface="Livvic"/>
                <a:ea typeface="Livvic"/>
                <a:cs typeface="Livvic"/>
                <a:sym typeface="Livvic"/>
              </a:rPr>
              <a:t>Data Fetching: Initiates AJAX calls to the Flask API (/api/data) upon user input.</a:t>
            </a:r>
          </a:p>
          <a:p>
            <a:pPr algn="l" marL="388618" indent="-194309" lvl="1">
              <a:lnSpc>
                <a:spcPts val="2519"/>
              </a:lnSpc>
              <a:buFont typeface="Arial"/>
              <a:buChar char="•"/>
            </a:pPr>
            <a:r>
              <a:rPr lang="en-US" sz="1799">
                <a:solidFill>
                  <a:srgbClr val="FFFFFF"/>
                </a:solidFill>
                <a:latin typeface="Livvic"/>
                <a:ea typeface="Livvic"/>
                <a:cs typeface="Livvic"/>
                <a:sym typeface="Livvic"/>
              </a:rPr>
              <a:t>Interactivity: Handles clicks on Pollutant buttons and changes in Model/Horizon selectors to refresh data dynamically.</a:t>
            </a:r>
          </a:p>
          <a:p>
            <a:pPr algn="l">
              <a:lnSpc>
                <a:spcPts val="2519"/>
              </a:lnSpc>
            </a:pPr>
            <a:r>
              <a:rPr lang="en-US" sz="1799">
                <a:solidFill>
                  <a:srgbClr val="FFFFFF"/>
                </a:solidFill>
                <a:latin typeface="Livvic"/>
                <a:ea typeface="Livvic"/>
                <a:cs typeface="Livvic"/>
                <a:sym typeface="Livvic"/>
              </a:rPr>
              <a:t>     </a:t>
            </a:r>
          </a:p>
          <a:p>
            <a:pPr algn="l">
              <a:lnSpc>
                <a:spcPts val="2519"/>
              </a:lnSpc>
            </a:pPr>
            <a:r>
              <a:rPr lang="en-US" sz="1799">
                <a:solidFill>
                  <a:srgbClr val="FFFFFF"/>
                </a:solidFill>
                <a:latin typeface="Livvic"/>
                <a:ea typeface="Livvic"/>
                <a:cs typeface="Livvic"/>
                <a:sym typeface="Livvic"/>
              </a:rPr>
              <a:t>     </a:t>
            </a:r>
            <a:r>
              <a:rPr lang="en-US" sz="1799">
                <a:solidFill>
                  <a:srgbClr val="FFFFFF"/>
                </a:solidFill>
                <a:latin typeface="Livvic"/>
                <a:ea typeface="Livvic"/>
                <a:cs typeface="Livvic"/>
                <a:sym typeface="Livvic"/>
              </a:rPr>
              <a:t>3. Charts (Chart.js)</a:t>
            </a:r>
          </a:p>
          <a:p>
            <a:pPr algn="l">
              <a:lnSpc>
                <a:spcPts val="2519"/>
              </a:lnSpc>
            </a:pPr>
            <a:r>
              <a:rPr lang="en-US" sz="1799">
                <a:solidFill>
                  <a:srgbClr val="FFFFFF"/>
                </a:solidFill>
                <a:latin typeface="Livvic"/>
                <a:ea typeface="Livvic"/>
                <a:cs typeface="Livvic"/>
                <a:sym typeface="Livvic"/>
              </a:rPr>
              <a:t> </a:t>
            </a:r>
          </a:p>
          <a:p>
            <a:pPr algn="l" marL="388618" indent="-194309" lvl="1">
              <a:lnSpc>
                <a:spcPts val="2519"/>
              </a:lnSpc>
              <a:buFont typeface="Arial"/>
              <a:buChar char="•"/>
            </a:pPr>
            <a:r>
              <a:rPr lang="en-US" sz="1799">
                <a:solidFill>
                  <a:srgbClr val="FFFFFF"/>
                </a:solidFill>
                <a:latin typeface="Livvic"/>
                <a:ea typeface="Livvic"/>
                <a:cs typeface="Livvic"/>
                <a:sym typeface="Livvic"/>
              </a:rPr>
              <a:t>Tool: Uses the Chart.js library for all graphics.</a:t>
            </a:r>
          </a:p>
          <a:p>
            <a:pPr algn="l" marL="388618" indent="-194309" lvl="1">
              <a:lnSpc>
                <a:spcPts val="2519"/>
              </a:lnSpc>
              <a:buFont typeface="Arial"/>
              <a:buChar char="•"/>
            </a:pPr>
            <a:r>
              <a:rPr lang="en-US" sz="1799">
                <a:solidFill>
                  <a:srgbClr val="FFFFFF"/>
                </a:solidFill>
                <a:latin typeface="Livvic"/>
                <a:ea typeface="Livvic"/>
                <a:cs typeface="Livvic"/>
                <a:sym typeface="Livvic"/>
              </a:rPr>
              <a:t>Visuals: Renders Grouped Bar Charts (Model Performance), Line Charts (Forecast), and updates them instantly with new JSON data.</a:t>
            </a:r>
          </a:p>
        </p:txBody>
      </p:sp>
      <p:sp>
        <p:nvSpPr>
          <p:cNvPr name="TextBox 6" id="6"/>
          <p:cNvSpPr txBox="true"/>
          <p:nvPr/>
        </p:nvSpPr>
        <p:spPr>
          <a:xfrm rot="0">
            <a:off x="5312112" y="6572610"/>
            <a:ext cx="8113251" cy="850900"/>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Livvic Bold"/>
                <a:ea typeface="Livvic Bold"/>
                <a:cs typeface="Livvic Bold"/>
                <a:sym typeface="Livvic Bold"/>
              </a:rPr>
              <a:t>Steps to Run the Air Quality Forecast Engine(AirAware Dashboard 2)</a:t>
            </a:r>
          </a:p>
        </p:txBody>
      </p:sp>
      <p:sp>
        <p:nvSpPr>
          <p:cNvPr name="TextBox 7" id="7"/>
          <p:cNvSpPr txBox="true"/>
          <p:nvPr/>
        </p:nvSpPr>
        <p:spPr>
          <a:xfrm rot="0">
            <a:off x="6603881" y="7714667"/>
            <a:ext cx="6603856" cy="1868805"/>
          </a:xfrm>
          <a:prstGeom prst="rect">
            <a:avLst/>
          </a:prstGeom>
        </p:spPr>
        <p:txBody>
          <a:bodyPr anchor="t" rtlCol="false" tIns="0" lIns="0" bIns="0" rIns="0">
            <a:spAutoFit/>
          </a:bodyPr>
          <a:lstStyle/>
          <a:p>
            <a:pPr algn="l" marL="388618" indent="-194309" lvl="1">
              <a:lnSpc>
                <a:spcPts val="2519"/>
              </a:lnSpc>
              <a:buFont typeface="Arial"/>
              <a:buChar char="•"/>
            </a:pPr>
            <a:r>
              <a:rPr lang="en-US" sz="1799">
                <a:solidFill>
                  <a:srgbClr val="FFFFFF"/>
                </a:solidFill>
                <a:latin typeface="Livvic"/>
                <a:ea typeface="Livvic"/>
                <a:cs typeface="Livvic"/>
                <a:sym typeface="Livvic"/>
              </a:rPr>
              <a:t>I</a:t>
            </a:r>
            <a:r>
              <a:rPr lang="en-US" sz="1799">
                <a:solidFill>
                  <a:srgbClr val="FFFFFF"/>
                </a:solidFill>
                <a:latin typeface="Livvic"/>
                <a:ea typeface="Livvic"/>
                <a:cs typeface="Livvic"/>
                <a:sym typeface="Livvic"/>
              </a:rPr>
              <a:t>nstall Python: Ensure Python 3.8+ is ready.</a:t>
            </a:r>
          </a:p>
          <a:p>
            <a:pPr algn="l" marL="388618" indent="-194309" lvl="1">
              <a:lnSpc>
                <a:spcPts val="2519"/>
              </a:lnSpc>
              <a:buFont typeface="Arial"/>
              <a:buChar char="•"/>
            </a:pPr>
            <a:r>
              <a:rPr lang="en-US" sz="1799">
                <a:solidFill>
                  <a:srgbClr val="FFFFFF"/>
                </a:solidFill>
                <a:latin typeface="Livvic"/>
                <a:ea typeface="Livvic"/>
                <a:cs typeface="Livvic"/>
                <a:sym typeface="Livvic"/>
              </a:rPr>
              <a:t>Install Dependencies: Run pip install Flask pandas numpy scikit-learn flask-cors.</a:t>
            </a:r>
          </a:p>
          <a:p>
            <a:pPr algn="l" marL="388618" indent="-194309" lvl="1">
              <a:lnSpc>
                <a:spcPts val="2519"/>
              </a:lnSpc>
              <a:buFont typeface="Arial"/>
              <a:buChar char="•"/>
            </a:pPr>
            <a:r>
              <a:rPr lang="en-US" sz="1799">
                <a:solidFill>
                  <a:srgbClr val="FFFFFF"/>
                </a:solidFill>
                <a:latin typeface="Livvic"/>
                <a:ea typeface="Livvic"/>
                <a:cs typeface="Livvic"/>
                <a:sym typeface="Livvic"/>
              </a:rPr>
              <a:t>Place Data: Put Dataset_AQI4-5 - Copy.csv in the root folder.</a:t>
            </a:r>
          </a:p>
          <a:p>
            <a:pPr algn="l" marL="388618" indent="-194309" lvl="1">
              <a:lnSpc>
                <a:spcPts val="2519"/>
              </a:lnSpc>
              <a:buFont typeface="Arial"/>
              <a:buChar char="•"/>
            </a:pPr>
            <a:r>
              <a:rPr lang="en-US" sz="1799">
                <a:solidFill>
                  <a:srgbClr val="FFFFFF"/>
                </a:solidFill>
                <a:latin typeface="Livvic"/>
                <a:ea typeface="Livvic"/>
                <a:cs typeface="Livvic"/>
                <a:sym typeface="Livvic"/>
              </a:rPr>
              <a:t>Run Server: Execute python app.py.</a:t>
            </a:r>
          </a:p>
          <a:p>
            <a:pPr algn="l" marL="388618" indent="-194309" lvl="1">
              <a:lnSpc>
                <a:spcPts val="2519"/>
              </a:lnSpc>
              <a:buFont typeface="Arial"/>
              <a:buChar char="•"/>
            </a:pPr>
            <a:r>
              <a:rPr lang="en-US" sz="1799">
                <a:solidFill>
                  <a:srgbClr val="FFFFFF"/>
                </a:solidFill>
                <a:latin typeface="Livvic"/>
                <a:ea typeface="Livvic"/>
                <a:cs typeface="Livvic"/>
                <a:sym typeface="Livvic"/>
              </a:rPr>
              <a:t>Access: Open http://127.0.0.1:5001/ in your browser.</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93362"/>
        </a:solidFill>
      </p:bgPr>
    </p:bg>
    <p:spTree>
      <p:nvGrpSpPr>
        <p:cNvPr id="1" name=""/>
        <p:cNvGrpSpPr/>
        <p:nvPr/>
      </p:nvGrpSpPr>
      <p:grpSpPr>
        <a:xfrm>
          <a:off x="0" y="0"/>
          <a:ext cx="0" cy="0"/>
          <a:chOff x="0" y="0"/>
          <a:chExt cx="0" cy="0"/>
        </a:xfrm>
      </p:grpSpPr>
      <p:sp>
        <p:nvSpPr>
          <p:cNvPr name="TextBox 2" id="2"/>
          <p:cNvSpPr txBox="true"/>
          <p:nvPr/>
        </p:nvSpPr>
        <p:spPr>
          <a:xfrm rot="0">
            <a:off x="-2197488" y="505980"/>
            <a:ext cx="13299260" cy="2064639"/>
          </a:xfrm>
          <a:prstGeom prst="rect">
            <a:avLst/>
          </a:prstGeom>
        </p:spPr>
        <p:txBody>
          <a:bodyPr anchor="t" rtlCol="false" tIns="0" lIns="0" bIns="0" rIns="0">
            <a:spAutoFit/>
          </a:bodyPr>
          <a:lstStyle/>
          <a:p>
            <a:pPr algn="ctr">
              <a:lnSpc>
                <a:spcPts val="7878"/>
              </a:lnSpc>
            </a:pPr>
            <a:r>
              <a:rPr lang="en-US" sz="7800">
                <a:solidFill>
                  <a:srgbClr val="FFFFFF"/>
                </a:solidFill>
                <a:latin typeface="Bobby Jones"/>
                <a:ea typeface="Bobby Jones"/>
                <a:cs typeface="Bobby Jones"/>
                <a:sym typeface="Bobby Jones"/>
              </a:rPr>
              <a:t>ALERT LOGIC &amp; TREND VISUALIZATION</a:t>
            </a:r>
          </a:p>
        </p:txBody>
      </p:sp>
      <p:grpSp>
        <p:nvGrpSpPr>
          <p:cNvPr name="Group 3" id="3"/>
          <p:cNvGrpSpPr/>
          <p:nvPr/>
        </p:nvGrpSpPr>
        <p:grpSpPr>
          <a:xfrm rot="0">
            <a:off x="11101771" y="382155"/>
            <a:ext cx="6996093" cy="6583004"/>
            <a:chOff x="0" y="0"/>
            <a:chExt cx="9328124" cy="8777339"/>
          </a:xfrm>
        </p:grpSpPr>
        <p:sp>
          <p:nvSpPr>
            <p:cNvPr name="Freeform 4" id="4"/>
            <p:cNvSpPr/>
            <p:nvPr/>
          </p:nvSpPr>
          <p:spPr>
            <a:xfrm flipH="false" flipV="false" rot="0">
              <a:off x="0" y="0"/>
              <a:ext cx="9328124" cy="4411364"/>
            </a:xfrm>
            <a:custGeom>
              <a:avLst/>
              <a:gdLst/>
              <a:ahLst/>
              <a:cxnLst/>
              <a:rect r="r" b="b" t="t" l="l"/>
              <a:pathLst>
                <a:path h="4411364" w="9328124">
                  <a:moveTo>
                    <a:pt x="0" y="0"/>
                  </a:moveTo>
                  <a:lnTo>
                    <a:pt x="9328124" y="0"/>
                  </a:lnTo>
                  <a:lnTo>
                    <a:pt x="9328124" y="4411364"/>
                  </a:lnTo>
                  <a:lnTo>
                    <a:pt x="0" y="4411364"/>
                  </a:lnTo>
                  <a:lnTo>
                    <a:pt x="0" y="0"/>
                  </a:lnTo>
                  <a:close/>
                </a:path>
              </a:pathLst>
            </a:custGeom>
            <a:blipFill>
              <a:blip r:embed="rId2"/>
              <a:stretch>
                <a:fillRect l="-2473" t="-5409" r="-2473" b="0"/>
              </a:stretch>
            </a:blipFill>
          </p:spPr>
        </p:sp>
        <p:sp>
          <p:nvSpPr>
            <p:cNvPr name="Freeform 5" id="5"/>
            <p:cNvSpPr/>
            <p:nvPr/>
          </p:nvSpPr>
          <p:spPr>
            <a:xfrm flipH="false" flipV="false" rot="0">
              <a:off x="0" y="4411364"/>
              <a:ext cx="9303741" cy="4365974"/>
            </a:xfrm>
            <a:custGeom>
              <a:avLst/>
              <a:gdLst/>
              <a:ahLst/>
              <a:cxnLst/>
              <a:rect r="r" b="b" t="t" l="l"/>
              <a:pathLst>
                <a:path h="4365974" w="9303741">
                  <a:moveTo>
                    <a:pt x="0" y="0"/>
                  </a:moveTo>
                  <a:lnTo>
                    <a:pt x="9303741" y="0"/>
                  </a:lnTo>
                  <a:lnTo>
                    <a:pt x="9303741" y="4365975"/>
                  </a:lnTo>
                  <a:lnTo>
                    <a:pt x="0" y="4365975"/>
                  </a:lnTo>
                  <a:lnTo>
                    <a:pt x="0" y="0"/>
                  </a:lnTo>
                  <a:close/>
                </a:path>
              </a:pathLst>
            </a:custGeom>
            <a:blipFill>
              <a:blip r:embed="rId3"/>
              <a:stretch>
                <a:fillRect l="0" t="0" r="0" b="0"/>
              </a:stretch>
            </a:blipFill>
          </p:spPr>
        </p:sp>
      </p:grpSp>
      <p:sp>
        <p:nvSpPr>
          <p:cNvPr name="TextBox 6" id="6"/>
          <p:cNvSpPr txBox="true"/>
          <p:nvPr/>
        </p:nvSpPr>
        <p:spPr>
          <a:xfrm rot="0">
            <a:off x="4762201" y="2989641"/>
            <a:ext cx="6186015" cy="684016"/>
          </a:xfrm>
          <a:prstGeom prst="rect">
            <a:avLst/>
          </a:prstGeom>
        </p:spPr>
        <p:txBody>
          <a:bodyPr anchor="t" rtlCol="false" tIns="0" lIns="0" bIns="0" rIns="0">
            <a:spAutoFit/>
          </a:bodyPr>
          <a:lstStyle/>
          <a:p>
            <a:pPr algn="ctr">
              <a:lnSpc>
                <a:spcPts val="2681"/>
              </a:lnSpc>
              <a:spcBef>
                <a:spcPct val="0"/>
              </a:spcBef>
            </a:pPr>
            <a:r>
              <a:rPr lang="en-US" b="true" sz="2654">
                <a:solidFill>
                  <a:srgbClr val="FFFFFF"/>
                </a:solidFill>
                <a:latin typeface="Livvic Bold"/>
                <a:ea typeface="Livvic Bold"/>
                <a:cs typeface="Livvic Bold"/>
                <a:sym typeface="Livvic Bold"/>
              </a:rPr>
              <a:t>Steps to Run the Alert Logic &amp; Trend Visualization(AirAware Dashboard 3)</a:t>
            </a:r>
          </a:p>
        </p:txBody>
      </p:sp>
      <p:sp>
        <p:nvSpPr>
          <p:cNvPr name="TextBox 7" id="7"/>
          <p:cNvSpPr txBox="true"/>
          <p:nvPr/>
        </p:nvSpPr>
        <p:spPr>
          <a:xfrm rot="0">
            <a:off x="4911833" y="3997507"/>
            <a:ext cx="6036384" cy="5513899"/>
          </a:xfrm>
          <a:prstGeom prst="rect">
            <a:avLst/>
          </a:prstGeom>
        </p:spPr>
        <p:txBody>
          <a:bodyPr anchor="t" rtlCol="false" tIns="0" lIns="0" bIns="0" rIns="0">
            <a:spAutoFit/>
          </a:bodyPr>
          <a:lstStyle/>
          <a:p>
            <a:pPr algn="l">
              <a:lnSpc>
                <a:spcPts val="2923"/>
              </a:lnSpc>
              <a:spcBef>
                <a:spcPct val="0"/>
              </a:spcBef>
            </a:pPr>
            <a:r>
              <a:rPr lang="en-US" sz="2088">
                <a:solidFill>
                  <a:srgbClr val="FFFFFF"/>
                </a:solidFill>
                <a:latin typeface="Livvic"/>
                <a:ea typeface="Livvic"/>
                <a:cs typeface="Livvic"/>
                <a:sym typeface="Livvic"/>
              </a:rPr>
              <a:t>1. </a:t>
            </a:r>
            <a:r>
              <a:rPr lang="en-US" b="true" sz="2088">
                <a:solidFill>
                  <a:srgbClr val="FFFFFF"/>
                </a:solidFill>
                <a:latin typeface="Livvic Bold"/>
                <a:ea typeface="Livvic Bold"/>
                <a:cs typeface="Livvic Bold"/>
                <a:sym typeface="Livvic Bold"/>
              </a:rPr>
              <a:t>Setup </a:t>
            </a:r>
          </a:p>
          <a:p>
            <a:pPr algn="l" marL="450827" indent="-225414" lvl="1">
              <a:lnSpc>
                <a:spcPts val="2923"/>
              </a:lnSpc>
              <a:buFont typeface="Arial"/>
              <a:buChar char="•"/>
            </a:pPr>
            <a:r>
              <a:rPr lang="en-US" sz="2088">
                <a:solidFill>
                  <a:srgbClr val="FFFFFF"/>
                </a:solidFill>
                <a:latin typeface="Livvic"/>
                <a:ea typeface="Livvic"/>
                <a:cs typeface="Livvic"/>
                <a:sym typeface="Livvic"/>
              </a:rPr>
              <a:t>Install Dependencies: Run pip install -r air_quality_api/requirements.txt and pip install -r air_quality_dashboard/requirements.txt.</a:t>
            </a:r>
          </a:p>
          <a:p>
            <a:pPr algn="l">
              <a:lnSpc>
                <a:spcPts val="2923"/>
              </a:lnSpc>
            </a:pPr>
            <a:r>
              <a:rPr lang="en-US" sz="2088">
                <a:solidFill>
                  <a:srgbClr val="FFFFFF"/>
                </a:solidFill>
                <a:latin typeface="Livvic"/>
                <a:ea typeface="Livvic"/>
                <a:cs typeface="Livvic"/>
                <a:sym typeface="Livvic"/>
              </a:rPr>
              <a:t>2. </a:t>
            </a:r>
            <a:r>
              <a:rPr lang="en-US" b="true" sz="2088">
                <a:solidFill>
                  <a:srgbClr val="FFFFFF"/>
                </a:solidFill>
                <a:latin typeface="Livvic Bold"/>
                <a:ea typeface="Livvic Bold"/>
                <a:cs typeface="Livvic Bold"/>
                <a:sym typeface="Livvic Bold"/>
              </a:rPr>
              <a:t>Start the Flask Backend (API) </a:t>
            </a:r>
          </a:p>
          <a:p>
            <a:pPr algn="l" marL="450827" indent="-225414" lvl="1">
              <a:lnSpc>
                <a:spcPts val="2923"/>
              </a:lnSpc>
              <a:buFont typeface="Arial"/>
              <a:buChar char="•"/>
            </a:pPr>
            <a:r>
              <a:rPr lang="en-US" sz="2088">
                <a:solidFill>
                  <a:srgbClr val="FFFFFF"/>
                </a:solidFill>
                <a:latin typeface="Livvic"/>
                <a:ea typeface="Livvic"/>
                <a:cs typeface="Livvic"/>
                <a:sym typeface="Livvic"/>
              </a:rPr>
              <a:t>Navigate: cd air_quality_api</a:t>
            </a:r>
          </a:p>
          <a:p>
            <a:pPr algn="l" marL="450827" indent="-225414" lvl="1">
              <a:lnSpc>
                <a:spcPts val="2923"/>
              </a:lnSpc>
              <a:buFont typeface="Arial"/>
              <a:buChar char="•"/>
            </a:pPr>
            <a:r>
              <a:rPr lang="en-US" sz="2088">
                <a:solidFill>
                  <a:srgbClr val="FFFFFF"/>
                </a:solidFill>
                <a:latin typeface="Livvic"/>
                <a:ea typeface="Livvic"/>
                <a:cs typeface="Livvic"/>
                <a:sym typeface="Livvic"/>
              </a:rPr>
              <a:t>Execute: python api.py</a:t>
            </a:r>
          </a:p>
          <a:p>
            <a:pPr algn="l" marL="450827" indent="-225414" lvl="1">
              <a:lnSpc>
                <a:spcPts val="2923"/>
              </a:lnSpc>
              <a:buFont typeface="Arial"/>
              <a:buChar char="•"/>
            </a:pPr>
            <a:r>
              <a:rPr lang="en-US" sz="2088">
                <a:solidFill>
                  <a:srgbClr val="FFFFFF"/>
                </a:solidFill>
                <a:latin typeface="Livvic"/>
                <a:ea typeface="Livvic"/>
                <a:cs typeface="Livvic"/>
                <a:sym typeface="Livvic"/>
              </a:rPr>
              <a:t>Status: Must remain running (usually on port 5002).</a:t>
            </a:r>
          </a:p>
          <a:p>
            <a:pPr algn="l">
              <a:lnSpc>
                <a:spcPts val="2923"/>
              </a:lnSpc>
              <a:spcBef>
                <a:spcPct val="0"/>
              </a:spcBef>
            </a:pPr>
            <a:r>
              <a:rPr lang="en-US" sz="2088">
                <a:solidFill>
                  <a:srgbClr val="FFFFFF"/>
                </a:solidFill>
                <a:latin typeface="Livvic"/>
                <a:ea typeface="Livvic"/>
                <a:cs typeface="Livvic"/>
                <a:sym typeface="Livvic"/>
              </a:rPr>
              <a:t>3. </a:t>
            </a:r>
            <a:r>
              <a:rPr lang="en-US" b="true" sz="2088">
                <a:solidFill>
                  <a:srgbClr val="FFFFFF"/>
                </a:solidFill>
                <a:latin typeface="Livvic Bold"/>
                <a:ea typeface="Livvic Bold"/>
                <a:cs typeface="Livvic Bold"/>
                <a:sym typeface="Livvic Bold"/>
              </a:rPr>
              <a:t>Start the Streamlit Frontend (Dashboard) </a:t>
            </a:r>
          </a:p>
          <a:p>
            <a:pPr algn="l" marL="450827" indent="-225414" lvl="1">
              <a:lnSpc>
                <a:spcPts val="2923"/>
              </a:lnSpc>
              <a:buFont typeface="Arial"/>
              <a:buChar char="•"/>
            </a:pPr>
            <a:r>
              <a:rPr lang="en-US" sz="2088">
                <a:solidFill>
                  <a:srgbClr val="FFFFFF"/>
                </a:solidFill>
                <a:latin typeface="Livvic"/>
                <a:ea typeface="Livvic"/>
                <a:cs typeface="Livvic"/>
                <a:sym typeface="Livvic"/>
              </a:rPr>
              <a:t>Navigate (New Terminal): cd air_quality_dashboard</a:t>
            </a:r>
          </a:p>
          <a:p>
            <a:pPr algn="l" marL="450827" indent="-225414" lvl="1">
              <a:lnSpc>
                <a:spcPts val="2923"/>
              </a:lnSpc>
              <a:buFont typeface="Arial"/>
              <a:buChar char="•"/>
            </a:pPr>
            <a:r>
              <a:rPr lang="en-US" sz="2088">
                <a:solidFill>
                  <a:srgbClr val="FFFFFF"/>
                </a:solidFill>
                <a:latin typeface="Livvic"/>
                <a:ea typeface="Livvic"/>
                <a:cs typeface="Livvic"/>
                <a:sym typeface="Livvic"/>
              </a:rPr>
              <a:t>Execute: streamlit run dashboard_app.py</a:t>
            </a:r>
          </a:p>
          <a:p>
            <a:pPr algn="l" marL="450827" indent="-225414" lvl="1">
              <a:lnSpc>
                <a:spcPts val="2923"/>
              </a:lnSpc>
              <a:buFont typeface="Arial"/>
              <a:buChar char="•"/>
            </a:pPr>
            <a:r>
              <a:rPr lang="en-US" sz="2088">
                <a:solidFill>
                  <a:srgbClr val="FFFFFF"/>
                </a:solidFill>
                <a:latin typeface="Livvic"/>
                <a:ea typeface="Livvic"/>
                <a:cs typeface="Livvic"/>
                <a:sym typeface="Livvic"/>
              </a:rPr>
              <a:t>Access: Open the browser link provided by Streamlit (usually http://localhost:8501).</a:t>
            </a:r>
          </a:p>
        </p:txBody>
      </p:sp>
      <p:sp>
        <p:nvSpPr>
          <p:cNvPr name="TextBox 8" id="8"/>
          <p:cNvSpPr txBox="true"/>
          <p:nvPr/>
        </p:nvSpPr>
        <p:spPr>
          <a:xfrm rot="0">
            <a:off x="257677" y="2955152"/>
            <a:ext cx="4141387" cy="6369079"/>
          </a:xfrm>
          <a:prstGeom prst="rect">
            <a:avLst/>
          </a:prstGeom>
        </p:spPr>
        <p:txBody>
          <a:bodyPr anchor="t" rtlCol="false" tIns="0" lIns="0" bIns="0" rIns="0">
            <a:spAutoFit/>
          </a:bodyPr>
          <a:lstStyle/>
          <a:p>
            <a:pPr algn="l">
              <a:lnSpc>
                <a:spcPts val="3499"/>
              </a:lnSpc>
              <a:spcBef>
                <a:spcPct val="0"/>
              </a:spcBef>
            </a:pPr>
            <a:r>
              <a:rPr lang="en-US" b="true" sz="2499">
                <a:solidFill>
                  <a:srgbClr val="FFFFFF"/>
                </a:solidFill>
                <a:latin typeface="Livvic Bold"/>
                <a:ea typeface="Livvic Bold"/>
                <a:cs typeface="Livvic Bold"/>
                <a:sym typeface="Livvic Bold"/>
              </a:rPr>
              <a:t>Flask (Backend API)</a:t>
            </a:r>
          </a:p>
          <a:p>
            <a:pPr algn="l" marL="485275" indent="-242637" lvl="1">
              <a:lnSpc>
                <a:spcPts val="3146"/>
              </a:lnSpc>
              <a:buFont typeface="Arial"/>
              <a:buChar char="•"/>
            </a:pPr>
            <a:r>
              <a:rPr lang="en-US" sz="2247">
                <a:solidFill>
                  <a:srgbClr val="FFFFFF"/>
                </a:solidFill>
                <a:latin typeface="Livvic"/>
                <a:ea typeface="Livvic"/>
                <a:cs typeface="Livvic"/>
                <a:sym typeface="Livvic"/>
              </a:rPr>
              <a:t>Role: Server-Side data engine.</a:t>
            </a:r>
          </a:p>
          <a:p>
            <a:pPr algn="l" marL="485275" indent="-242637" lvl="1">
              <a:lnSpc>
                <a:spcPts val="3146"/>
              </a:lnSpc>
              <a:buFont typeface="Arial"/>
              <a:buChar char="•"/>
            </a:pPr>
            <a:r>
              <a:rPr lang="en-US" sz="2247">
                <a:solidFill>
                  <a:srgbClr val="FFFFFF"/>
                </a:solidFill>
                <a:latin typeface="Livvic"/>
                <a:ea typeface="Livvic"/>
                <a:cs typeface="Livvic"/>
                <a:sym typeface="Livvic"/>
              </a:rPr>
              <a:t>Functions: Data Processing (Cleaning, Imputation, Scaling), Modeling Logic, and serving JSON data via API.</a:t>
            </a:r>
          </a:p>
          <a:p>
            <a:pPr algn="l">
              <a:lnSpc>
                <a:spcPts val="3499"/>
              </a:lnSpc>
              <a:spcBef>
                <a:spcPct val="0"/>
              </a:spcBef>
            </a:pPr>
            <a:r>
              <a:rPr lang="en-US" b="true" sz="2499">
                <a:solidFill>
                  <a:srgbClr val="FFFFFF"/>
                </a:solidFill>
                <a:latin typeface="Livvic Bold"/>
                <a:ea typeface="Livvic Bold"/>
                <a:cs typeface="Livvic Bold"/>
                <a:sym typeface="Livvic Bold"/>
              </a:rPr>
              <a:t>Streamlit (Frontend Dashboard)</a:t>
            </a:r>
          </a:p>
          <a:p>
            <a:pPr algn="l" marL="485275" indent="-242637" lvl="1">
              <a:lnSpc>
                <a:spcPts val="3146"/>
              </a:lnSpc>
              <a:buFont typeface="Arial"/>
              <a:buChar char="•"/>
            </a:pPr>
            <a:r>
              <a:rPr lang="en-US" sz="2247">
                <a:solidFill>
                  <a:srgbClr val="FFFFFF"/>
                </a:solidFill>
                <a:latin typeface="Livvic"/>
                <a:ea typeface="Livvic"/>
                <a:cs typeface="Livvic"/>
                <a:sym typeface="Livvic"/>
              </a:rPr>
              <a:t>Role: Client-Side interface.</a:t>
            </a:r>
          </a:p>
          <a:p>
            <a:pPr algn="l" marL="485275" indent="-242637" lvl="1">
              <a:lnSpc>
                <a:spcPts val="3146"/>
              </a:lnSpc>
              <a:buFont typeface="Arial"/>
              <a:buChar char="•"/>
            </a:pPr>
            <a:r>
              <a:rPr lang="en-US" sz="2247">
                <a:solidFill>
                  <a:srgbClr val="FFFFFF"/>
                </a:solidFill>
                <a:latin typeface="Livvic"/>
                <a:ea typeface="Livvic"/>
                <a:cs typeface="Livvic"/>
                <a:sym typeface="Livvic"/>
              </a:rPr>
              <a:t>Functions: Provides the Interactive UI, requests data from Flask, and renders dynamic charts (Chart.js/Plotly).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93362"/>
        </a:solidFill>
      </p:bgPr>
    </p:bg>
    <p:spTree>
      <p:nvGrpSpPr>
        <p:cNvPr id="1" name=""/>
        <p:cNvGrpSpPr/>
        <p:nvPr/>
      </p:nvGrpSpPr>
      <p:grpSpPr>
        <a:xfrm>
          <a:off x="0" y="0"/>
          <a:ext cx="0" cy="0"/>
          <a:chOff x="0" y="0"/>
          <a:chExt cx="0" cy="0"/>
        </a:xfrm>
      </p:grpSpPr>
      <p:sp>
        <p:nvSpPr>
          <p:cNvPr name="Freeform 2" id="2"/>
          <p:cNvSpPr/>
          <p:nvPr/>
        </p:nvSpPr>
        <p:spPr>
          <a:xfrm flipH="false" flipV="false" rot="0">
            <a:off x="235405" y="1244752"/>
            <a:ext cx="8693021" cy="4236974"/>
          </a:xfrm>
          <a:custGeom>
            <a:avLst/>
            <a:gdLst/>
            <a:ahLst/>
            <a:cxnLst/>
            <a:rect r="r" b="b" t="t" l="l"/>
            <a:pathLst>
              <a:path h="4236974" w="8693021">
                <a:moveTo>
                  <a:pt x="0" y="0"/>
                </a:moveTo>
                <a:lnTo>
                  <a:pt x="8693021" y="0"/>
                </a:lnTo>
                <a:lnTo>
                  <a:pt x="8693021" y="4236974"/>
                </a:lnTo>
                <a:lnTo>
                  <a:pt x="0" y="4236974"/>
                </a:lnTo>
                <a:lnTo>
                  <a:pt x="0" y="0"/>
                </a:lnTo>
                <a:close/>
              </a:path>
            </a:pathLst>
          </a:custGeom>
          <a:blipFill>
            <a:blip r:embed="rId2"/>
            <a:stretch>
              <a:fillRect l="0" t="0" r="0" b="0"/>
            </a:stretch>
          </a:blipFill>
        </p:spPr>
      </p:sp>
      <p:sp>
        <p:nvSpPr>
          <p:cNvPr name="TextBox 3" id="3"/>
          <p:cNvSpPr txBox="true"/>
          <p:nvPr/>
        </p:nvSpPr>
        <p:spPr>
          <a:xfrm rot="0">
            <a:off x="-573430" y="387881"/>
            <a:ext cx="10264632" cy="856872"/>
          </a:xfrm>
          <a:prstGeom prst="rect">
            <a:avLst/>
          </a:prstGeom>
        </p:spPr>
        <p:txBody>
          <a:bodyPr anchor="t" rtlCol="false" tIns="0" lIns="0" bIns="0" rIns="0">
            <a:spAutoFit/>
          </a:bodyPr>
          <a:lstStyle/>
          <a:p>
            <a:pPr algn="ctr">
              <a:lnSpc>
                <a:spcPts val="6363"/>
              </a:lnSpc>
            </a:pPr>
            <a:r>
              <a:rPr lang="en-US" sz="6300">
                <a:solidFill>
                  <a:srgbClr val="FFFFFF"/>
                </a:solidFill>
                <a:latin typeface="Bobby Jones"/>
                <a:ea typeface="Bobby Jones"/>
                <a:cs typeface="Bobby Jones"/>
                <a:sym typeface="Bobby Jones"/>
              </a:rPr>
              <a:t>STREAMLIT WEB DASHBOARD</a:t>
            </a:r>
          </a:p>
        </p:txBody>
      </p:sp>
      <p:sp>
        <p:nvSpPr>
          <p:cNvPr name="TextBox 4" id="4"/>
          <p:cNvSpPr txBox="true"/>
          <p:nvPr/>
        </p:nvSpPr>
        <p:spPr>
          <a:xfrm rot="0">
            <a:off x="0" y="5910274"/>
            <a:ext cx="9411336" cy="703325"/>
          </a:xfrm>
          <a:prstGeom prst="rect">
            <a:avLst/>
          </a:prstGeom>
        </p:spPr>
        <p:txBody>
          <a:bodyPr anchor="t" rtlCol="false" tIns="0" lIns="0" bIns="0" rIns="0">
            <a:spAutoFit/>
          </a:bodyPr>
          <a:lstStyle/>
          <a:p>
            <a:pPr algn="ctr">
              <a:lnSpc>
                <a:spcPts val="2726"/>
              </a:lnSpc>
              <a:spcBef>
                <a:spcPct val="0"/>
              </a:spcBef>
            </a:pPr>
            <a:r>
              <a:rPr lang="en-US" b="true" sz="2699">
                <a:solidFill>
                  <a:srgbClr val="FFFFFF"/>
                </a:solidFill>
                <a:latin typeface="Livvic Bold"/>
                <a:ea typeface="Livvic Bold"/>
                <a:cs typeface="Livvic Bold"/>
                <a:sym typeface="Livvic Bold"/>
              </a:rPr>
              <a:t>Steps to Run the Streamlit Web Dashboard(AirAware Dashboard 4)</a:t>
            </a:r>
          </a:p>
        </p:txBody>
      </p:sp>
      <p:sp>
        <p:nvSpPr>
          <p:cNvPr name="TextBox 5" id="5"/>
          <p:cNvSpPr txBox="true"/>
          <p:nvPr/>
        </p:nvSpPr>
        <p:spPr>
          <a:xfrm rot="0">
            <a:off x="235405" y="6876844"/>
            <a:ext cx="9761115" cy="3108783"/>
          </a:xfrm>
          <a:prstGeom prst="rect">
            <a:avLst/>
          </a:prstGeom>
        </p:spPr>
        <p:txBody>
          <a:bodyPr anchor="t" rtlCol="false" tIns="0" lIns="0" bIns="0" rIns="0">
            <a:spAutoFit/>
          </a:bodyPr>
          <a:lstStyle/>
          <a:p>
            <a:pPr algn="l" marL="530021" indent="-265011" lvl="1">
              <a:lnSpc>
                <a:spcPts val="3142"/>
              </a:lnSpc>
              <a:buFont typeface="Arial"/>
              <a:buChar char="•"/>
            </a:pPr>
            <a:r>
              <a:rPr lang="en-US" sz="2454">
                <a:solidFill>
                  <a:srgbClr val="FFFFFF"/>
                </a:solidFill>
                <a:latin typeface="Livvic"/>
                <a:ea typeface="Livvic"/>
                <a:cs typeface="Livvic"/>
                <a:sym typeface="Livvic"/>
              </a:rPr>
              <a:t>Open your project folder in VS Code or any IDE.</a:t>
            </a:r>
          </a:p>
          <a:p>
            <a:pPr algn="l" marL="530021" indent="-265011" lvl="1">
              <a:lnSpc>
                <a:spcPts val="3142"/>
              </a:lnSpc>
              <a:buFont typeface="Arial"/>
              <a:buChar char="•"/>
            </a:pPr>
            <a:r>
              <a:rPr lang="en-US" sz="2454">
                <a:solidFill>
                  <a:srgbClr val="FFFFFF"/>
                </a:solidFill>
                <a:latin typeface="Livvic"/>
                <a:ea typeface="Livvic"/>
                <a:cs typeface="Livvic"/>
                <a:sym typeface="Livvic"/>
              </a:rPr>
              <a:t>Ensure you have Python 3.8 or higher installed.</a:t>
            </a:r>
          </a:p>
          <a:p>
            <a:pPr algn="l" marL="530021" indent="-265011" lvl="1">
              <a:lnSpc>
                <a:spcPts val="3142"/>
              </a:lnSpc>
              <a:buFont typeface="Arial"/>
              <a:buChar char="•"/>
            </a:pPr>
            <a:r>
              <a:rPr lang="en-US" sz="2454">
                <a:solidFill>
                  <a:srgbClr val="FFFFFF"/>
                </a:solidFill>
                <a:latin typeface="Livvic"/>
                <a:ea typeface="Livvic"/>
                <a:cs typeface="Livvic"/>
                <a:sym typeface="Livvic"/>
              </a:rPr>
              <a:t>Open the terminal inside the project directory.</a:t>
            </a:r>
          </a:p>
          <a:p>
            <a:pPr algn="l" marL="530021" indent="-265011" lvl="1">
              <a:lnSpc>
                <a:spcPts val="3142"/>
              </a:lnSpc>
              <a:buFont typeface="Arial"/>
              <a:buChar char="•"/>
            </a:pPr>
            <a:r>
              <a:rPr lang="en-US" sz="2454">
                <a:solidFill>
                  <a:srgbClr val="FFFFFF"/>
                </a:solidFill>
                <a:latin typeface="Livvic"/>
                <a:ea typeface="Livvic"/>
                <a:cs typeface="Livvic"/>
                <a:sym typeface="Livvic"/>
              </a:rPr>
              <a:t>Install required libraries: pip install streamlit pandas numpy plotly.</a:t>
            </a:r>
          </a:p>
          <a:p>
            <a:pPr algn="l" marL="508432" indent="-254216" lvl="1">
              <a:lnSpc>
                <a:spcPts val="3014"/>
              </a:lnSpc>
              <a:buFont typeface="Arial"/>
              <a:buChar char="•"/>
            </a:pPr>
            <a:r>
              <a:rPr lang="en-US" sz="2354">
                <a:solidFill>
                  <a:srgbClr val="FFFFFF"/>
                </a:solidFill>
                <a:latin typeface="Livvic"/>
                <a:ea typeface="Livvic"/>
                <a:cs typeface="Livvic"/>
                <a:sym typeface="Livvic"/>
              </a:rPr>
              <a:t>Run the dashboard using: streamlit run app.py.</a:t>
            </a:r>
          </a:p>
          <a:p>
            <a:pPr algn="l" marL="530021" indent="-265011" lvl="1">
              <a:lnSpc>
                <a:spcPts val="3142"/>
              </a:lnSpc>
              <a:buFont typeface="Arial"/>
              <a:buChar char="•"/>
            </a:pPr>
            <a:r>
              <a:rPr lang="en-US" sz="2454">
                <a:solidFill>
                  <a:srgbClr val="FFFFFF"/>
                </a:solidFill>
                <a:latin typeface="Livvic"/>
                <a:ea typeface="Livvic"/>
                <a:cs typeface="Livvic"/>
                <a:sym typeface="Livvic"/>
              </a:rPr>
              <a:t>Wait for the local URL to appear and click to open in your browser.</a:t>
            </a:r>
          </a:p>
          <a:p>
            <a:pPr algn="l" marL="530021" indent="-265011" lvl="1">
              <a:lnSpc>
                <a:spcPts val="3142"/>
              </a:lnSpc>
              <a:buFont typeface="Arial"/>
              <a:buChar char="•"/>
            </a:pPr>
            <a:r>
              <a:rPr lang="en-US" sz="2454">
                <a:solidFill>
                  <a:srgbClr val="FFFFFF"/>
                </a:solidFill>
                <a:latin typeface="Livvic"/>
                <a:ea typeface="Livvic"/>
                <a:cs typeface="Livvic"/>
                <a:sym typeface="Livvic"/>
              </a:rPr>
              <a:t>Explore interactive AQI trends, pollutant data, and model insights in real time.</a:t>
            </a:r>
          </a:p>
        </p:txBody>
      </p:sp>
      <p:sp>
        <p:nvSpPr>
          <p:cNvPr name="TextBox 6" id="6"/>
          <p:cNvSpPr txBox="true"/>
          <p:nvPr/>
        </p:nvSpPr>
        <p:spPr>
          <a:xfrm rot="0">
            <a:off x="9996520" y="2392426"/>
            <a:ext cx="8291480" cy="5444998"/>
          </a:xfrm>
          <a:prstGeom prst="rect">
            <a:avLst/>
          </a:prstGeom>
        </p:spPr>
        <p:txBody>
          <a:bodyPr anchor="t" rtlCol="false" tIns="0" lIns="0" bIns="0" rIns="0">
            <a:spAutoFit/>
          </a:bodyPr>
          <a:lstStyle/>
          <a:p>
            <a:pPr algn="l" marL="513841" indent="-256921" lvl="1">
              <a:lnSpc>
                <a:spcPts val="3331"/>
              </a:lnSpc>
              <a:buFont typeface="Arial"/>
              <a:buChar char="•"/>
            </a:pPr>
            <a:r>
              <a:rPr lang="en-US" b="true" sz="2379">
                <a:solidFill>
                  <a:srgbClr val="FFFFFF"/>
                </a:solidFill>
                <a:latin typeface="Livvic Bold"/>
                <a:ea typeface="Livvic Bold"/>
                <a:cs typeface="Livvic Bold"/>
                <a:sym typeface="Livvic Bold"/>
              </a:rPr>
              <a:t>Controls (Sidebar):</a:t>
            </a:r>
            <a:r>
              <a:rPr lang="en-US" sz="2379">
                <a:solidFill>
                  <a:srgbClr val="FFFFFF"/>
                </a:solidFill>
                <a:latin typeface="Livvic"/>
                <a:ea typeface="Livvic"/>
                <a:cs typeface="Livvic"/>
                <a:sym typeface="Livvic"/>
              </a:rPr>
              <a:t> Users select Station, Time Range, Pollutant, and Forecast Horizon.</a:t>
            </a:r>
          </a:p>
          <a:p>
            <a:pPr algn="l" marL="513841" indent="-256921" lvl="1">
              <a:lnSpc>
                <a:spcPts val="3331"/>
              </a:lnSpc>
              <a:buFont typeface="Arial"/>
              <a:buChar char="•"/>
            </a:pPr>
            <a:r>
              <a:rPr lang="en-US" b="true" sz="2379">
                <a:solidFill>
                  <a:srgbClr val="FFFFFF"/>
                </a:solidFill>
                <a:latin typeface="Livvic Bold"/>
                <a:ea typeface="Livvic Bold"/>
                <a:cs typeface="Livvic Bold"/>
                <a:sym typeface="Livvic Bold"/>
              </a:rPr>
              <a:t>Processing: </a:t>
            </a:r>
            <a:r>
              <a:rPr lang="en-US" sz="2379">
                <a:solidFill>
                  <a:srgbClr val="FFFFFF"/>
                </a:solidFill>
                <a:latin typeface="Livvic"/>
                <a:ea typeface="Livvic"/>
                <a:cs typeface="Livvic"/>
                <a:sym typeface="Livvic"/>
              </a:rPr>
              <a:t>Upon button click, the app runs Python code (Pandas/Scikit-learn) internally to:</a:t>
            </a:r>
          </a:p>
          <a:p>
            <a:pPr algn="l" marL="513841" indent="-256921" lvl="1">
              <a:lnSpc>
                <a:spcPts val="3331"/>
              </a:lnSpc>
              <a:buFont typeface="Arial"/>
              <a:buChar char="•"/>
            </a:pPr>
            <a:r>
              <a:rPr lang="en-US" sz="2379">
                <a:solidFill>
                  <a:srgbClr val="FFFFFF"/>
                </a:solidFill>
                <a:latin typeface="Livvic"/>
                <a:ea typeface="Livvic"/>
                <a:cs typeface="Livvic"/>
                <a:sym typeface="Livvic"/>
              </a:rPr>
              <a:t>Load &amp; Filter the dataset.</a:t>
            </a:r>
          </a:p>
          <a:p>
            <a:pPr algn="l" marL="513841" indent="-256921" lvl="1">
              <a:lnSpc>
                <a:spcPts val="3331"/>
              </a:lnSpc>
              <a:buFont typeface="Arial"/>
              <a:buChar char="•"/>
            </a:pPr>
            <a:r>
              <a:rPr lang="en-US" sz="2379">
                <a:solidFill>
                  <a:srgbClr val="FFFFFF"/>
                </a:solidFill>
                <a:latin typeface="Livvic"/>
                <a:ea typeface="Livvic"/>
                <a:cs typeface="Livvic"/>
                <a:sym typeface="Livvic"/>
              </a:rPr>
              <a:t>Calculate the Current AQI (e.g., Unhealthy).</a:t>
            </a:r>
          </a:p>
          <a:p>
            <a:pPr algn="l" marL="513841" indent="-256921" lvl="1">
              <a:lnSpc>
                <a:spcPts val="3331"/>
              </a:lnSpc>
              <a:buFont typeface="Arial"/>
              <a:buChar char="•"/>
            </a:pPr>
            <a:r>
              <a:rPr lang="en-US" sz="2379">
                <a:solidFill>
                  <a:srgbClr val="FFFFFF"/>
                </a:solidFill>
                <a:latin typeface="Livvic"/>
                <a:ea typeface="Livvic"/>
                <a:cs typeface="Livvic"/>
                <a:sym typeface="Livvic"/>
              </a:rPr>
              <a:t>Run the Forecast Model (e.g., 24 hours of PM2.5).</a:t>
            </a:r>
          </a:p>
          <a:p>
            <a:pPr algn="l" marL="513841" indent="-256921" lvl="1">
              <a:lnSpc>
                <a:spcPts val="3331"/>
              </a:lnSpc>
              <a:buFont typeface="Arial"/>
              <a:buChar char="•"/>
            </a:pPr>
            <a:r>
              <a:rPr lang="en-US" b="true" sz="2379">
                <a:solidFill>
                  <a:srgbClr val="FFFFFF"/>
                </a:solidFill>
                <a:latin typeface="Livvic Bold"/>
                <a:ea typeface="Livvic Bold"/>
                <a:cs typeface="Livvic Bold"/>
                <a:sym typeface="Livvic Bold"/>
              </a:rPr>
              <a:t>Visualization:</a:t>
            </a:r>
            <a:r>
              <a:rPr lang="en-US" sz="2379">
                <a:solidFill>
                  <a:srgbClr val="FFFFFF"/>
                </a:solidFill>
                <a:latin typeface="Livvic"/>
                <a:ea typeface="Livvic"/>
                <a:cs typeface="Livvic"/>
                <a:sym typeface="Livvic"/>
              </a:rPr>
              <a:t> Streamlit instantly renders the output:</a:t>
            </a:r>
          </a:p>
          <a:p>
            <a:pPr algn="l" marL="513841" indent="-256921" lvl="1">
              <a:lnSpc>
                <a:spcPts val="3331"/>
              </a:lnSpc>
              <a:buFont typeface="Arial"/>
              <a:buChar char="•"/>
            </a:pPr>
            <a:r>
              <a:rPr lang="en-US" sz="2379">
                <a:solidFill>
                  <a:srgbClr val="FFFFFF"/>
                </a:solidFill>
                <a:latin typeface="Livvic"/>
                <a:ea typeface="Livvic"/>
                <a:cs typeface="Livvic"/>
                <a:sym typeface="Livvic"/>
              </a:rPr>
              <a:t>AQI Gauge</a:t>
            </a:r>
          </a:p>
          <a:p>
            <a:pPr algn="l" marL="513841" indent="-256921" lvl="1">
              <a:lnSpc>
                <a:spcPts val="3331"/>
              </a:lnSpc>
              <a:buFont typeface="Arial"/>
              <a:buChar char="•"/>
            </a:pPr>
            <a:r>
              <a:rPr lang="en-US" sz="2379">
                <a:solidFill>
                  <a:srgbClr val="FFFFFF"/>
                </a:solidFill>
                <a:latin typeface="Livvic"/>
                <a:ea typeface="Livvic"/>
                <a:cs typeface="Livvic"/>
                <a:sym typeface="Livvic"/>
              </a:rPr>
              <a:t>Forecast Chart (Historical line + Prediction dots)</a:t>
            </a:r>
          </a:p>
          <a:p>
            <a:pPr algn="l" marL="513841" indent="-256921" lvl="1">
              <a:lnSpc>
                <a:spcPts val="3331"/>
              </a:lnSpc>
              <a:buFont typeface="Arial"/>
              <a:buChar char="•"/>
            </a:pPr>
            <a:r>
              <a:rPr lang="en-US" sz="2379">
                <a:solidFill>
                  <a:srgbClr val="FFFFFF"/>
                </a:solidFill>
                <a:latin typeface="Livvic"/>
                <a:ea typeface="Livvic"/>
                <a:cs typeface="Livvic"/>
                <a:sym typeface="Livvic"/>
              </a:rPr>
              <a:t>Trends Chart (Weekly pollutant levels)</a:t>
            </a:r>
          </a:p>
          <a:p>
            <a:pPr algn="l" marL="513841" indent="-256921" lvl="1">
              <a:lnSpc>
                <a:spcPts val="3331"/>
              </a:lnSpc>
              <a:buFont typeface="Arial"/>
              <a:buChar char="•"/>
            </a:pPr>
            <a:r>
              <a:rPr lang="en-US" b="true" sz="2379">
                <a:solidFill>
                  <a:srgbClr val="FFFFFF"/>
                </a:solidFill>
                <a:latin typeface="Livvic Bold"/>
                <a:ea typeface="Livvic Bold"/>
                <a:cs typeface="Livvic Bold"/>
                <a:sym typeface="Livvic Bold"/>
              </a:rPr>
              <a:t>Alerts:</a:t>
            </a:r>
            <a:r>
              <a:rPr lang="en-US" sz="2379">
                <a:solidFill>
                  <a:srgbClr val="FFFFFF"/>
                </a:solidFill>
                <a:latin typeface="Livvic"/>
                <a:ea typeface="Livvic"/>
                <a:cs typeface="Livvic"/>
                <a:sym typeface="Livvic"/>
              </a:rPr>
              <a:t> Displays Alert Notifications based on the calculated AQI status.</a:t>
            </a:r>
          </a:p>
        </p:txBody>
      </p:sp>
      <p:sp>
        <p:nvSpPr>
          <p:cNvPr name="TextBox 7" id="7"/>
          <p:cNvSpPr txBox="true"/>
          <p:nvPr/>
        </p:nvSpPr>
        <p:spPr>
          <a:xfrm rot="0">
            <a:off x="10302683" y="1534880"/>
            <a:ext cx="3368993" cy="455295"/>
          </a:xfrm>
          <a:prstGeom prst="rect">
            <a:avLst/>
          </a:prstGeom>
        </p:spPr>
        <p:txBody>
          <a:bodyPr anchor="t" rtlCol="false" tIns="0" lIns="0" bIns="0" rIns="0">
            <a:spAutoFit/>
          </a:bodyPr>
          <a:lstStyle/>
          <a:p>
            <a:pPr algn="ctr">
              <a:lnSpc>
                <a:spcPts val="3779"/>
              </a:lnSpc>
              <a:spcBef>
                <a:spcPct val="0"/>
              </a:spcBef>
            </a:pPr>
            <a:r>
              <a:rPr lang="en-US" b="true" sz="2700">
                <a:solidFill>
                  <a:srgbClr val="FFFFFF"/>
                </a:solidFill>
                <a:latin typeface="Livvic Bold"/>
                <a:ea typeface="Livvic Bold"/>
                <a:cs typeface="Livvic Bold"/>
                <a:sym typeface="Livvic Bold"/>
              </a:rPr>
              <a:t>System Architecture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93362"/>
        </a:solidFill>
      </p:bgPr>
    </p:bg>
    <p:spTree>
      <p:nvGrpSpPr>
        <p:cNvPr id="1" name=""/>
        <p:cNvGrpSpPr/>
        <p:nvPr/>
      </p:nvGrpSpPr>
      <p:grpSpPr>
        <a:xfrm>
          <a:off x="0" y="0"/>
          <a:ext cx="0" cy="0"/>
          <a:chOff x="0" y="0"/>
          <a:chExt cx="0" cy="0"/>
        </a:xfrm>
      </p:grpSpPr>
      <p:sp>
        <p:nvSpPr>
          <p:cNvPr name="Freeform 2" id="2"/>
          <p:cNvSpPr/>
          <p:nvPr/>
        </p:nvSpPr>
        <p:spPr>
          <a:xfrm flipH="false" flipV="false" rot="0">
            <a:off x="339950" y="1217605"/>
            <a:ext cx="8804050" cy="4135968"/>
          </a:xfrm>
          <a:custGeom>
            <a:avLst/>
            <a:gdLst/>
            <a:ahLst/>
            <a:cxnLst/>
            <a:rect r="r" b="b" t="t" l="l"/>
            <a:pathLst>
              <a:path h="4135968" w="8804050">
                <a:moveTo>
                  <a:pt x="0" y="0"/>
                </a:moveTo>
                <a:lnTo>
                  <a:pt x="8804050" y="0"/>
                </a:lnTo>
                <a:lnTo>
                  <a:pt x="8804050" y="4135969"/>
                </a:lnTo>
                <a:lnTo>
                  <a:pt x="0" y="4135969"/>
                </a:lnTo>
                <a:lnTo>
                  <a:pt x="0" y="0"/>
                </a:lnTo>
                <a:close/>
              </a:path>
            </a:pathLst>
          </a:custGeom>
          <a:blipFill>
            <a:blip r:embed="rId2"/>
            <a:stretch>
              <a:fillRect l="0" t="-12402" r="0" b="-7334"/>
            </a:stretch>
          </a:blipFill>
        </p:spPr>
      </p:sp>
      <p:sp>
        <p:nvSpPr>
          <p:cNvPr name="Freeform 3" id="3"/>
          <p:cNvSpPr/>
          <p:nvPr/>
        </p:nvSpPr>
        <p:spPr>
          <a:xfrm flipH="false" flipV="false" rot="0">
            <a:off x="339950" y="5544074"/>
            <a:ext cx="8804050" cy="4219155"/>
          </a:xfrm>
          <a:custGeom>
            <a:avLst/>
            <a:gdLst/>
            <a:ahLst/>
            <a:cxnLst/>
            <a:rect r="r" b="b" t="t" l="l"/>
            <a:pathLst>
              <a:path h="4219155" w="8804050">
                <a:moveTo>
                  <a:pt x="0" y="0"/>
                </a:moveTo>
                <a:lnTo>
                  <a:pt x="8804050" y="0"/>
                </a:lnTo>
                <a:lnTo>
                  <a:pt x="8804050" y="4219155"/>
                </a:lnTo>
                <a:lnTo>
                  <a:pt x="0" y="4219155"/>
                </a:lnTo>
                <a:lnTo>
                  <a:pt x="0" y="0"/>
                </a:lnTo>
                <a:close/>
              </a:path>
            </a:pathLst>
          </a:custGeom>
          <a:blipFill>
            <a:blip r:embed="rId3"/>
            <a:stretch>
              <a:fillRect l="0" t="-10285" r="0" b="-7090"/>
            </a:stretch>
          </a:blipFill>
        </p:spPr>
      </p:sp>
      <p:sp>
        <p:nvSpPr>
          <p:cNvPr name="Freeform 4" id="4"/>
          <p:cNvSpPr/>
          <p:nvPr/>
        </p:nvSpPr>
        <p:spPr>
          <a:xfrm flipH="false" flipV="false" rot="0">
            <a:off x="9315867" y="1217605"/>
            <a:ext cx="8750412" cy="4135968"/>
          </a:xfrm>
          <a:custGeom>
            <a:avLst/>
            <a:gdLst/>
            <a:ahLst/>
            <a:cxnLst/>
            <a:rect r="r" b="b" t="t" l="l"/>
            <a:pathLst>
              <a:path h="4135968" w="8750412">
                <a:moveTo>
                  <a:pt x="0" y="0"/>
                </a:moveTo>
                <a:lnTo>
                  <a:pt x="8750412" y="0"/>
                </a:lnTo>
                <a:lnTo>
                  <a:pt x="8750412" y="4135969"/>
                </a:lnTo>
                <a:lnTo>
                  <a:pt x="0" y="4135969"/>
                </a:lnTo>
                <a:lnTo>
                  <a:pt x="0" y="0"/>
                </a:lnTo>
                <a:close/>
              </a:path>
            </a:pathLst>
          </a:custGeom>
          <a:blipFill>
            <a:blip r:embed="rId4"/>
            <a:stretch>
              <a:fillRect l="0" t="-11556" r="0" b="-7450"/>
            </a:stretch>
          </a:blipFill>
        </p:spPr>
      </p:sp>
      <p:sp>
        <p:nvSpPr>
          <p:cNvPr name="Freeform 5" id="5"/>
          <p:cNvSpPr/>
          <p:nvPr/>
        </p:nvSpPr>
        <p:spPr>
          <a:xfrm flipH="false" flipV="false" rot="0">
            <a:off x="9315867" y="5544074"/>
            <a:ext cx="8750412" cy="4219155"/>
          </a:xfrm>
          <a:custGeom>
            <a:avLst/>
            <a:gdLst/>
            <a:ahLst/>
            <a:cxnLst/>
            <a:rect r="r" b="b" t="t" l="l"/>
            <a:pathLst>
              <a:path h="4219155" w="8750412">
                <a:moveTo>
                  <a:pt x="0" y="0"/>
                </a:moveTo>
                <a:lnTo>
                  <a:pt x="8750412" y="0"/>
                </a:lnTo>
                <a:lnTo>
                  <a:pt x="8750412" y="4219155"/>
                </a:lnTo>
                <a:lnTo>
                  <a:pt x="0" y="4219155"/>
                </a:lnTo>
                <a:lnTo>
                  <a:pt x="0" y="0"/>
                </a:lnTo>
                <a:close/>
              </a:path>
            </a:pathLst>
          </a:custGeom>
          <a:blipFill>
            <a:blip r:embed="rId5"/>
            <a:stretch>
              <a:fillRect l="0" t="-11441" r="0" b="-5219"/>
            </a:stretch>
          </a:blipFill>
        </p:spPr>
      </p:sp>
      <p:sp>
        <p:nvSpPr>
          <p:cNvPr name="TextBox 6" id="6"/>
          <p:cNvSpPr txBox="true"/>
          <p:nvPr/>
        </p:nvSpPr>
        <p:spPr>
          <a:xfrm rot="0">
            <a:off x="4011684" y="171828"/>
            <a:ext cx="10264632" cy="856872"/>
          </a:xfrm>
          <a:prstGeom prst="rect">
            <a:avLst/>
          </a:prstGeom>
        </p:spPr>
        <p:txBody>
          <a:bodyPr anchor="t" rtlCol="false" tIns="0" lIns="0" bIns="0" rIns="0">
            <a:spAutoFit/>
          </a:bodyPr>
          <a:lstStyle/>
          <a:p>
            <a:pPr algn="ctr">
              <a:lnSpc>
                <a:spcPts val="6363"/>
              </a:lnSpc>
            </a:pPr>
            <a:r>
              <a:rPr lang="en-US" sz="6300">
                <a:solidFill>
                  <a:srgbClr val="FFFFFF"/>
                </a:solidFill>
                <a:latin typeface="Bobby Jones"/>
                <a:ea typeface="Bobby Jones"/>
                <a:cs typeface="Bobby Jones"/>
                <a:sym typeface="Bobby Jones"/>
              </a:rPr>
              <a:t>MAIN DASHBOARD</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93362"/>
        </a:solidFill>
      </p:bgPr>
    </p:bg>
    <p:spTree>
      <p:nvGrpSpPr>
        <p:cNvPr id="1" name=""/>
        <p:cNvGrpSpPr/>
        <p:nvPr/>
      </p:nvGrpSpPr>
      <p:grpSpPr>
        <a:xfrm>
          <a:off x="0" y="0"/>
          <a:ext cx="0" cy="0"/>
          <a:chOff x="0" y="0"/>
          <a:chExt cx="0" cy="0"/>
        </a:xfrm>
      </p:grpSpPr>
      <p:sp>
        <p:nvSpPr>
          <p:cNvPr name="Freeform 2" id="2"/>
          <p:cNvSpPr/>
          <p:nvPr/>
        </p:nvSpPr>
        <p:spPr>
          <a:xfrm flipH="false" flipV="false" rot="0">
            <a:off x="226226" y="173149"/>
            <a:ext cx="8186698" cy="3875371"/>
          </a:xfrm>
          <a:custGeom>
            <a:avLst/>
            <a:gdLst/>
            <a:ahLst/>
            <a:cxnLst/>
            <a:rect r="r" b="b" t="t" l="l"/>
            <a:pathLst>
              <a:path h="3875371" w="8186698">
                <a:moveTo>
                  <a:pt x="0" y="0"/>
                </a:moveTo>
                <a:lnTo>
                  <a:pt x="8186698" y="0"/>
                </a:lnTo>
                <a:lnTo>
                  <a:pt x="8186698" y="3875371"/>
                </a:lnTo>
                <a:lnTo>
                  <a:pt x="0" y="3875371"/>
                </a:lnTo>
                <a:lnTo>
                  <a:pt x="0" y="0"/>
                </a:lnTo>
                <a:close/>
              </a:path>
            </a:pathLst>
          </a:custGeom>
          <a:blipFill>
            <a:blip r:embed="rId2"/>
            <a:stretch>
              <a:fillRect l="0" t="-12819" r="0" b="-6008"/>
            </a:stretch>
          </a:blipFill>
        </p:spPr>
      </p:sp>
      <p:grpSp>
        <p:nvGrpSpPr>
          <p:cNvPr name="Group 3" id="3"/>
          <p:cNvGrpSpPr/>
          <p:nvPr/>
        </p:nvGrpSpPr>
        <p:grpSpPr>
          <a:xfrm rot="0">
            <a:off x="8650634" y="173149"/>
            <a:ext cx="8863170" cy="5662326"/>
            <a:chOff x="0" y="0"/>
            <a:chExt cx="11817561" cy="7549767"/>
          </a:xfrm>
        </p:grpSpPr>
        <p:sp>
          <p:nvSpPr>
            <p:cNvPr name="Freeform 4" id="4"/>
            <p:cNvSpPr/>
            <p:nvPr/>
          </p:nvSpPr>
          <p:spPr>
            <a:xfrm flipH="false" flipV="false" rot="0">
              <a:off x="0" y="0"/>
              <a:ext cx="11817561" cy="4709183"/>
            </a:xfrm>
            <a:custGeom>
              <a:avLst/>
              <a:gdLst/>
              <a:ahLst/>
              <a:cxnLst/>
              <a:rect r="r" b="b" t="t" l="l"/>
              <a:pathLst>
                <a:path h="4709183" w="11817561">
                  <a:moveTo>
                    <a:pt x="0" y="0"/>
                  </a:moveTo>
                  <a:lnTo>
                    <a:pt x="11817561" y="0"/>
                  </a:lnTo>
                  <a:lnTo>
                    <a:pt x="11817561" y="4709183"/>
                  </a:lnTo>
                  <a:lnTo>
                    <a:pt x="0" y="4709183"/>
                  </a:lnTo>
                  <a:lnTo>
                    <a:pt x="0" y="0"/>
                  </a:lnTo>
                  <a:close/>
                </a:path>
              </a:pathLst>
            </a:custGeom>
            <a:blipFill>
              <a:blip r:embed="rId3"/>
              <a:stretch>
                <a:fillRect l="0" t="-17762" r="0" b="-23395"/>
              </a:stretch>
            </a:blipFill>
          </p:spPr>
        </p:sp>
        <p:sp>
          <p:nvSpPr>
            <p:cNvPr name="Freeform 5" id="5"/>
            <p:cNvSpPr/>
            <p:nvPr/>
          </p:nvSpPr>
          <p:spPr>
            <a:xfrm flipH="false" flipV="false" rot="0">
              <a:off x="0" y="4709183"/>
              <a:ext cx="11817561" cy="2840584"/>
            </a:xfrm>
            <a:custGeom>
              <a:avLst/>
              <a:gdLst/>
              <a:ahLst/>
              <a:cxnLst/>
              <a:rect r="r" b="b" t="t" l="l"/>
              <a:pathLst>
                <a:path h="2840584" w="11817561">
                  <a:moveTo>
                    <a:pt x="0" y="0"/>
                  </a:moveTo>
                  <a:lnTo>
                    <a:pt x="11817561" y="0"/>
                  </a:lnTo>
                  <a:lnTo>
                    <a:pt x="11817561" y="2840584"/>
                  </a:lnTo>
                  <a:lnTo>
                    <a:pt x="0" y="2840584"/>
                  </a:lnTo>
                  <a:lnTo>
                    <a:pt x="0" y="0"/>
                  </a:lnTo>
                  <a:close/>
                </a:path>
              </a:pathLst>
            </a:custGeom>
            <a:blipFill>
              <a:blip r:embed="rId4"/>
              <a:stretch>
                <a:fillRect l="0" t="-116842" r="0" b="-17172"/>
              </a:stretch>
            </a:blipFill>
          </p:spPr>
        </p:sp>
      </p:grpSp>
      <p:sp>
        <p:nvSpPr>
          <p:cNvPr name="Freeform 6" id="6"/>
          <p:cNvSpPr/>
          <p:nvPr/>
        </p:nvSpPr>
        <p:spPr>
          <a:xfrm flipH="false" flipV="false" rot="0">
            <a:off x="226226" y="4309484"/>
            <a:ext cx="8186698" cy="3898918"/>
          </a:xfrm>
          <a:custGeom>
            <a:avLst/>
            <a:gdLst/>
            <a:ahLst/>
            <a:cxnLst/>
            <a:rect r="r" b="b" t="t" l="l"/>
            <a:pathLst>
              <a:path h="3898918" w="8186698">
                <a:moveTo>
                  <a:pt x="0" y="0"/>
                </a:moveTo>
                <a:lnTo>
                  <a:pt x="8186698" y="0"/>
                </a:lnTo>
                <a:lnTo>
                  <a:pt x="8186698" y="3898918"/>
                </a:lnTo>
                <a:lnTo>
                  <a:pt x="0" y="3898918"/>
                </a:lnTo>
                <a:lnTo>
                  <a:pt x="0" y="0"/>
                </a:lnTo>
                <a:close/>
              </a:path>
            </a:pathLst>
          </a:custGeom>
          <a:blipFill>
            <a:blip r:embed="rId5"/>
            <a:stretch>
              <a:fillRect l="0" t="-10816" r="0" b="-7293"/>
            </a:stretch>
          </a:blipFill>
        </p:spPr>
      </p:sp>
      <p:sp>
        <p:nvSpPr>
          <p:cNvPr name="TextBox 7" id="7"/>
          <p:cNvSpPr txBox="true"/>
          <p:nvPr/>
        </p:nvSpPr>
        <p:spPr>
          <a:xfrm rot="0">
            <a:off x="8650634" y="6097501"/>
            <a:ext cx="8861465" cy="384301"/>
          </a:xfrm>
          <a:prstGeom prst="rect">
            <a:avLst/>
          </a:prstGeom>
        </p:spPr>
        <p:txBody>
          <a:bodyPr anchor="t" rtlCol="false" tIns="0" lIns="0" bIns="0" rIns="0">
            <a:spAutoFit/>
          </a:bodyPr>
          <a:lstStyle/>
          <a:p>
            <a:pPr algn="ctr">
              <a:lnSpc>
                <a:spcPts val="2928"/>
              </a:lnSpc>
              <a:spcBef>
                <a:spcPct val="0"/>
              </a:spcBef>
            </a:pPr>
            <a:r>
              <a:rPr lang="en-US" b="true" sz="2899">
                <a:solidFill>
                  <a:srgbClr val="FFFFFF"/>
                </a:solidFill>
                <a:latin typeface="Livvic Bold"/>
                <a:ea typeface="Livvic Bold"/>
                <a:cs typeface="Livvic Bold"/>
                <a:sym typeface="Livvic Bold"/>
              </a:rPr>
              <a:t>Steps to Run the Main Dahboard(air_quality_app)</a:t>
            </a:r>
          </a:p>
        </p:txBody>
      </p:sp>
      <p:sp>
        <p:nvSpPr>
          <p:cNvPr name="TextBox 8" id="8"/>
          <p:cNvSpPr txBox="true"/>
          <p:nvPr/>
        </p:nvSpPr>
        <p:spPr>
          <a:xfrm rot="0">
            <a:off x="8650634" y="6648579"/>
            <a:ext cx="8863170" cy="3202372"/>
          </a:xfrm>
          <a:prstGeom prst="rect">
            <a:avLst/>
          </a:prstGeom>
        </p:spPr>
        <p:txBody>
          <a:bodyPr anchor="t" rtlCol="false" tIns="0" lIns="0" bIns="0" rIns="0">
            <a:spAutoFit/>
          </a:bodyPr>
          <a:lstStyle/>
          <a:p>
            <a:pPr algn="l">
              <a:lnSpc>
                <a:spcPts val="2557"/>
              </a:lnSpc>
              <a:spcBef>
                <a:spcPct val="0"/>
              </a:spcBef>
            </a:pPr>
            <a:r>
              <a:rPr lang="en-US" sz="1826">
                <a:solidFill>
                  <a:srgbClr val="FFFFFF"/>
                </a:solidFill>
                <a:latin typeface="Livvic"/>
                <a:ea typeface="Livvic"/>
                <a:cs typeface="Livvic"/>
                <a:sym typeface="Livvic"/>
              </a:rPr>
              <a:t>.1.Setup &amp; Install </a:t>
            </a:r>
          </a:p>
          <a:p>
            <a:pPr algn="l" marL="394395" indent="-197197" lvl="1">
              <a:lnSpc>
                <a:spcPts val="2557"/>
              </a:lnSpc>
              <a:buFont typeface="Arial"/>
              <a:buChar char="•"/>
            </a:pPr>
            <a:r>
              <a:rPr lang="en-US" sz="1826">
                <a:solidFill>
                  <a:srgbClr val="FFFFFF"/>
                </a:solidFill>
                <a:latin typeface="Livvic"/>
                <a:ea typeface="Livvic"/>
                <a:cs typeface="Livvic"/>
                <a:sym typeface="Livvic"/>
              </a:rPr>
              <a:t>Install Libraries: Install the core dependencies directly: pip install streamlit pandas numpy scikit-learn.</a:t>
            </a:r>
          </a:p>
          <a:p>
            <a:pPr algn="l">
              <a:lnSpc>
                <a:spcPts val="2557"/>
              </a:lnSpc>
              <a:spcBef>
                <a:spcPct val="0"/>
              </a:spcBef>
            </a:pPr>
            <a:r>
              <a:rPr lang="en-US" sz="1826">
                <a:solidFill>
                  <a:srgbClr val="FFFFFF"/>
                </a:solidFill>
                <a:latin typeface="Livvic"/>
                <a:ea typeface="Livvic"/>
                <a:cs typeface="Livvic"/>
                <a:sym typeface="Livvic"/>
              </a:rPr>
              <a:t>2. Execute the Application </a:t>
            </a:r>
          </a:p>
          <a:p>
            <a:pPr algn="l" marL="394395" indent="-197197" lvl="1">
              <a:lnSpc>
                <a:spcPts val="2557"/>
              </a:lnSpc>
              <a:buFont typeface="Arial"/>
              <a:buChar char="•"/>
            </a:pPr>
            <a:r>
              <a:rPr lang="en-US" sz="1826">
                <a:solidFill>
                  <a:srgbClr val="FFFFFF"/>
                </a:solidFill>
                <a:latin typeface="Livvic"/>
                <a:ea typeface="Livvic"/>
                <a:cs typeface="Livvic"/>
                <a:sym typeface="Livvic"/>
              </a:rPr>
              <a:t>Run Dashboard: Execute the app from your terminal: streamlit run app.py.</a:t>
            </a:r>
          </a:p>
          <a:p>
            <a:pPr algn="l">
              <a:lnSpc>
                <a:spcPts val="2557"/>
              </a:lnSpc>
              <a:spcBef>
                <a:spcPct val="0"/>
              </a:spcBef>
            </a:pPr>
            <a:r>
              <a:rPr lang="en-US" sz="1826">
                <a:solidFill>
                  <a:srgbClr val="FFFFFF"/>
                </a:solidFill>
                <a:latin typeface="Livvic"/>
                <a:ea typeface="Livvic"/>
                <a:cs typeface="Livvic"/>
                <a:sym typeface="Livvic"/>
              </a:rPr>
              <a:t>3. Load Data &amp; Go! </a:t>
            </a:r>
          </a:p>
          <a:p>
            <a:pPr algn="l" marL="394395" indent="-197197" lvl="1">
              <a:lnSpc>
                <a:spcPts val="2557"/>
              </a:lnSpc>
              <a:buFont typeface="Arial"/>
              <a:buChar char="•"/>
            </a:pPr>
            <a:r>
              <a:rPr lang="en-US" sz="1826">
                <a:solidFill>
                  <a:srgbClr val="FFFFFF"/>
                </a:solidFill>
                <a:latin typeface="Livvic"/>
                <a:ea typeface="Livvic"/>
                <a:cs typeface="Livvic"/>
                <a:sym typeface="Livvic"/>
              </a:rPr>
              <a:t>Access: Open the browser link provided by Streamlit (usually http://localhost:8501/).</a:t>
            </a:r>
          </a:p>
          <a:p>
            <a:pPr algn="l" marL="394395" indent="-197197" lvl="1">
              <a:lnSpc>
                <a:spcPts val="2557"/>
              </a:lnSpc>
              <a:buFont typeface="Arial"/>
              <a:buChar char="•"/>
            </a:pPr>
            <a:r>
              <a:rPr lang="en-US" sz="1826">
                <a:solidFill>
                  <a:srgbClr val="FFFFFF"/>
                </a:solidFill>
                <a:latin typeface="Livvic"/>
                <a:ea typeface="Livvic"/>
                <a:cs typeface="Livvic"/>
                <a:sym typeface="Livvic"/>
              </a:rPr>
              <a:t>Upload: On the dashboard's sidebar, use the Upload Air Quality Dataset (.csv) function to load your file.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93362"/>
        </a:solidFill>
      </p:bgPr>
    </p:bg>
    <p:spTree>
      <p:nvGrpSpPr>
        <p:cNvPr id="1" name=""/>
        <p:cNvGrpSpPr/>
        <p:nvPr/>
      </p:nvGrpSpPr>
      <p:grpSpPr>
        <a:xfrm>
          <a:off x="0" y="0"/>
          <a:ext cx="0" cy="0"/>
          <a:chOff x="0" y="0"/>
          <a:chExt cx="0" cy="0"/>
        </a:xfrm>
      </p:grpSpPr>
      <p:grpSp>
        <p:nvGrpSpPr>
          <p:cNvPr name="Group 2" id="2"/>
          <p:cNvGrpSpPr/>
          <p:nvPr/>
        </p:nvGrpSpPr>
        <p:grpSpPr>
          <a:xfrm rot="0">
            <a:off x="362730" y="1690982"/>
            <a:ext cx="3691050" cy="369105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0016" t="-10340" r="-7779" b="-7455"/>
              </a:stretch>
            </a:blipFill>
          </p:spPr>
        </p:sp>
      </p:grpSp>
      <p:sp>
        <p:nvSpPr>
          <p:cNvPr name="TextBox 4" id="4"/>
          <p:cNvSpPr txBox="true"/>
          <p:nvPr/>
        </p:nvSpPr>
        <p:spPr>
          <a:xfrm rot="0">
            <a:off x="3529416" y="398100"/>
            <a:ext cx="11546007" cy="2690539"/>
          </a:xfrm>
          <a:prstGeom prst="rect">
            <a:avLst/>
          </a:prstGeom>
        </p:spPr>
        <p:txBody>
          <a:bodyPr anchor="t" rtlCol="false" tIns="0" lIns="0" bIns="0" rIns="0">
            <a:spAutoFit/>
          </a:bodyPr>
          <a:lstStyle/>
          <a:p>
            <a:pPr algn="ctr">
              <a:lnSpc>
                <a:spcPts val="6965"/>
              </a:lnSpc>
              <a:spcBef>
                <a:spcPct val="0"/>
              </a:spcBef>
            </a:pPr>
            <a:r>
              <a:rPr lang="en-US" sz="6896">
                <a:solidFill>
                  <a:srgbClr val="FFFFFF"/>
                </a:solidFill>
                <a:latin typeface="Bobby Jones"/>
                <a:ea typeface="Bobby Jones"/>
                <a:cs typeface="Bobby Jones"/>
                <a:sym typeface="Bobby Jones"/>
              </a:rPr>
              <a:t>HOW IS IT SOLVING &amp; WHAT DO YOU THINK CAN BE THE FUTURE ENHANCEMENTS</a:t>
            </a:r>
          </a:p>
        </p:txBody>
      </p:sp>
      <p:grpSp>
        <p:nvGrpSpPr>
          <p:cNvPr name="Group 5" id="5"/>
          <p:cNvGrpSpPr/>
          <p:nvPr/>
        </p:nvGrpSpPr>
        <p:grpSpPr>
          <a:xfrm rot="0">
            <a:off x="14288131" y="1680357"/>
            <a:ext cx="3701675" cy="370167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9292" t="-11151" r="-10779" b="-8920"/>
              </a:stretch>
            </a:blipFill>
          </p:spPr>
        </p:sp>
      </p:grpSp>
      <p:sp>
        <p:nvSpPr>
          <p:cNvPr name="TextBox 7" id="7"/>
          <p:cNvSpPr txBox="true"/>
          <p:nvPr/>
        </p:nvSpPr>
        <p:spPr>
          <a:xfrm rot="0">
            <a:off x="593898" y="5870615"/>
            <a:ext cx="8154087" cy="3935776"/>
          </a:xfrm>
          <a:prstGeom prst="rect">
            <a:avLst/>
          </a:prstGeom>
        </p:spPr>
        <p:txBody>
          <a:bodyPr anchor="t" rtlCol="false" tIns="0" lIns="0" bIns="0" rIns="0">
            <a:spAutoFit/>
          </a:bodyPr>
          <a:lstStyle/>
          <a:p>
            <a:pPr algn="l">
              <a:lnSpc>
                <a:spcPts val="3492"/>
              </a:lnSpc>
              <a:spcBef>
                <a:spcPct val="0"/>
              </a:spcBef>
            </a:pPr>
            <a:r>
              <a:rPr lang="en-US" b="true" sz="3458">
                <a:solidFill>
                  <a:srgbClr val="FFFFFF"/>
                </a:solidFill>
                <a:latin typeface="Livvic Bold"/>
                <a:ea typeface="Livvic Bold"/>
                <a:cs typeface="Livvic Bold"/>
                <a:sym typeface="Livvic Bold"/>
              </a:rPr>
              <a:t>How It’s Solving the Problem:</a:t>
            </a:r>
          </a:p>
          <a:p>
            <a:pPr algn="l" marL="658829" indent="-329415" lvl="1">
              <a:lnSpc>
                <a:spcPts val="3082"/>
              </a:lnSpc>
              <a:buFont typeface="Arial"/>
              <a:buChar char="•"/>
            </a:pPr>
            <a:r>
              <a:rPr lang="en-US" sz="3051">
                <a:solidFill>
                  <a:srgbClr val="FFFFFF"/>
                </a:solidFill>
                <a:latin typeface="Livvic"/>
                <a:ea typeface="Livvic"/>
                <a:cs typeface="Livvic"/>
                <a:sym typeface="Livvic"/>
              </a:rPr>
              <a:t>Predicts air quality trends using historical data to enable early warnings.</a:t>
            </a:r>
          </a:p>
          <a:p>
            <a:pPr algn="l" marL="658829" indent="-329415" lvl="1">
              <a:lnSpc>
                <a:spcPts val="3082"/>
              </a:lnSpc>
              <a:buFont typeface="Arial"/>
              <a:buChar char="•"/>
            </a:pPr>
            <a:r>
              <a:rPr lang="en-US" sz="3051">
                <a:solidFill>
                  <a:srgbClr val="FFFFFF"/>
                </a:solidFill>
                <a:latin typeface="Livvic"/>
                <a:ea typeface="Livvic"/>
                <a:cs typeface="Livvic"/>
                <a:sym typeface="Livvic"/>
              </a:rPr>
              <a:t>Identifies pollution hotspots for targeted action and policy planning.</a:t>
            </a:r>
          </a:p>
          <a:p>
            <a:pPr algn="l" marL="658829" indent="-329415" lvl="1">
              <a:lnSpc>
                <a:spcPts val="3082"/>
              </a:lnSpc>
              <a:buFont typeface="Arial"/>
              <a:buChar char="•"/>
            </a:pPr>
            <a:r>
              <a:rPr lang="en-US" sz="3051">
                <a:solidFill>
                  <a:srgbClr val="FFFFFF"/>
                </a:solidFill>
                <a:latin typeface="Livvic"/>
                <a:ea typeface="Livvic"/>
                <a:cs typeface="Livvic"/>
                <a:sym typeface="Livvic"/>
              </a:rPr>
              <a:t>Provides data insights to design awareness campaigns and local interventions.</a:t>
            </a:r>
          </a:p>
          <a:p>
            <a:pPr algn="l" marL="658829" indent="-329415" lvl="1">
              <a:lnSpc>
                <a:spcPts val="3082"/>
              </a:lnSpc>
              <a:buFont typeface="Arial"/>
              <a:buChar char="•"/>
            </a:pPr>
            <a:r>
              <a:rPr lang="en-US" sz="3051">
                <a:solidFill>
                  <a:srgbClr val="FFFFFF"/>
                </a:solidFill>
                <a:latin typeface="Livvic"/>
                <a:ea typeface="Livvic"/>
                <a:cs typeface="Livvic"/>
                <a:sym typeface="Livvic"/>
              </a:rPr>
              <a:t>Helps cities plan greener and healthier environments through data-driven decisions.</a:t>
            </a:r>
          </a:p>
        </p:txBody>
      </p:sp>
      <p:sp>
        <p:nvSpPr>
          <p:cNvPr name="TextBox 8" id="8"/>
          <p:cNvSpPr txBox="true"/>
          <p:nvPr/>
        </p:nvSpPr>
        <p:spPr>
          <a:xfrm rot="0">
            <a:off x="9144000" y="5636709"/>
            <a:ext cx="8460549" cy="4012150"/>
          </a:xfrm>
          <a:prstGeom prst="rect">
            <a:avLst/>
          </a:prstGeom>
        </p:spPr>
        <p:txBody>
          <a:bodyPr anchor="t" rtlCol="false" tIns="0" lIns="0" bIns="0" rIns="0">
            <a:spAutoFit/>
          </a:bodyPr>
          <a:lstStyle/>
          <a:p>
            <a:pPr algn="l">
              <a:lnSpc>
                <a:spcPts val="3362"/>
              </a:lnSpc>
              <a:spcBef>
                <a:spcPct val="0"/>
              </a:spcBef>
            </a:pPr>
            <a:r>
              <a:rPr lang="en-US" b="true" sz="3329">
                <a:solidFill>
                  <a:srgbClr val="FFFFFF"/>
                </a:solidFill>
                <a:latin typeface="Livvic Bold"/>
                <a:ea typeface="Livvic Bold"/>
                <a:cs typeface="Livvic Bold"/>
                <a:sym typeface="Livvic Bold"/>
              </a:rPr>
              <a:t>Future Enhancements:</a:t>
            </a:r>
          </a:p>
          <a:p>
            <a:pPr algn="l" marL="616137" indent="-308068" lvl="1">
              <a:lnSpc>
                <a:spcPts val="2882"/>
              </a:lnSpc>
              <a:buFont typeface="Arial"/>
              <a:buChar char="•"/>
            </a:pPr>
            <a:r>
              <a:rPr lang="en-US" sz="2853">
                <a:solidFill>
                  <a:srgbClr val="FFFFFF"/>
                </a:solidFill>
                <a:latin typeface="Livvic"/>
                <a:ea typeface="Livvic"/>
                <a:cs typeface="Livvic"/>
                <a:sym typeface="Livvic"/>
              </a:rPr>
              <a:t>Integrate real-time IoT sensor data for live AQI monitoring.</a:t>
            </a:r>
          </a:p>
          <a:p>
            <a:pPr algn="l" marL="616137" indent="-308068" lvl="1">
              <a:lnSpc>
                <a:spcPts val="2882"/>
              </a:lnSpc>
              <a:buFont typeface="Arial"/>
              <a:buChar char="•"/>
            </a:pPr>
            <a:r>
              <a:rPr lang="en-US" sz="2853">
                <a:solidFill>
                  <a:srgbClr val="FFFFFF"/>
                </a:solidFill>
                <a:latin typeface="Livvic"/>
                <a:ea typeface="Livvic"/>
                <a:cs typeface="Livvic"/>
                <a:sym typeface="Livvic"/>
              </a:rPr>
              <a:t>Include weather and traffic data for more accurate forecasting.</a:t>
            </a:r>
          </a:p>
          <a:p>
            <a:pPr algn="l" marL="616137" indent="-308068" lvl="1">
              <a:lnSpc>
                <a:spcPts val="2882"/>
              </a:lnSpc>
              <a:buFont typeface="Arial"/>
              <a:buChar char="•"/>
            </a:pPr>
            <a:r>
              <a:rPr lang="en-US" sz="2853">
                <a:solidFill>
                  <a:srgbClr val="FFFFFF"/>
                </a:solidFill>
                <a:latin typeface="Livvic"/>
                <a:ea typeface="Livvic"/>
                <a:cs typeface="Livvic"/>
                <a:sym typeface="Livvic"/>
              </a:rPr>
              <a:t>Develop a mobile app for public air quality alerts and health tips.</a:t>
            </a:r>
          </a:p>
          <a:p>
            <a:pPr algn="l" marL="616137" indent="-308068" lvl="1">
              <a:lnSpc>
                <a:spcPts val="2882"/>
              </a:lnSpc>
              <a:buFont typeface="Arial"/>
              <a:buChar char="•"/>
            </a:pPr>
            <a:r>
              <a:rPr lang="en-US" sz="2853">
                <a:solidFill>
                  <a:srgbClr val="FFFFFF"/>
                </a:solidFill>
                <a:latin typeface="Livvic"/>
                <a:ea typeface="Livvic"/>
                <a:cs typeface="Livvic"/>
                <a:sym typeface="Livvic"/>
              </a:rPr>
              <a:t>Deploy the system on cloud for scalability and multi-city comparison.</a:t>
            </a:r>
          </a:p>
          <a:p>
            <a:pPr algn="l" marL="616137" indent="-308068" lvl="1">
              <a:lnSpc>
                <a:spcPts val="2882"/>
              </a:lnSpc>
              <a:buFont typeface="Arial"/>
              <a:buChar char="•"/>
            </a:pPr>
            <a:r>
              <a:rPr lang="en-US" sz="2853">
                <a:solidFill>
                  <a:srgbClr val="FFFFFF"/>
                </a:solidFill>
                <a:latin typeface="Livvic"/>
                <a:ea typeface="Livvic"/>
                <a:cs typeface="Livvic"/>
                <a:sym typeface="Livvic"/>
              </a:rPr>
              <a:t>Add AI-based anomaly detection to spot sudden pollution spikes.</a:t>
            </a: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093362"/>
        </a:solidFill>
      </p:bgPr>
    </p:bg>
    <p:spTree>
      <p:nvGrpSpPr>
        <p:cNvPr id="1" name=""/>
        <p:cNvGrpSpPr/>
        <p:nvPr/>
      </p:nvGrpSpPr>
      <p:grpSpPr>
        <a:xfrm>
          <a:off x="0" y="0"/>
          <a:ext cx="0" cy="0"/>
          <a:chOff x="0" y="0"/>
          <a:chExt cx="0" cy="0"/>
        </a:xfrm>
      </p:grpSpPr>
      <p:sp>
        <p:nvSpPr>
          <p:cNvPr name="TextBox 2" id="2"/>
          <p:cNvSpPr txBox="true"/>
          <p:nvPr/>
        </p:nvSpPr>
        <p:spPr>
          <a:xfrm rot="0">
            <a:off x="259126" y="211243"/>
            <a:ext cx="16706936" cy="2191575"/>
          </a:xfrm>
          <a:prstGeom prst="rect">
            <a:avLst/>
          </a:prstGeom>
        </p:spPr>
        <p:txBody>
          <a:bodyPr anchor="t" rtlCol="false" tIns="0" lIns="0" bIns="0" rIns="0">
            <a:spAutoFit/>
          </a:bodyPr>
          <a:lstStyle/>
          <a:p>
            <a:pPr algn="ctr">
              <a:lnSpc>
                <a:spcPts val="17620"/>
              </a:lnSpc>
              <a:spcBef>
                <a:spcPct val="0"/>
              </a:spcBef>
            </a:pPr>
            <a:r>
              <a:rPr lang="en-US" sz="12586">
                <a:solidFill>
                  <a:srgbClr val="FFFFFF"/>
                </a:solidFill>
                <a:latin typeface="Bobby Jones"/>
                <a:ea typeface="Bobby Jones"/>
                <a:cs typeface="Bobby Jones"/>
                <a:sym typeface="Bobby Jones"/>
              </a:rPr>
              <a:t>Github repository</a:t>
            </a: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093362"/>
        </a:solidFill>
      </p:bgPr>
    </p:bg>
    <p:spTree>
      <p:nvGrpSpPr>
        <p:cNvPr id="1" name=""/>
        <p:cNvGrpSpPr/>
        <p:nvPr/>
      </p:nvGrpSpPr>
      <p:grpSpPr>
        <a:xfrm>
          <a:off x="0" y="0"/>
          <a:ext cx="0" cy="0"/>
          <a:chOff x="0" y="0"/>
          <a:chExt cx="0" cy="0"/>
        </a:xfrm>
      </p:grpSpPr>
      <p:sp>
        <p:nvSpPr>
          <p:cNvPr name="TextBox 2" id="2"/>
          <p:cNvSpPr txBox="true"/>
          <p:nvPr/>
        </p:nvSpPr>
        <p:spPr>
          <a:xfrm rot="0">
            <a:off x="-3778668" y="2284576"/>
            <a:ext cx="25845336" cy="6973724"/>
          </a:xfrm>
          <a:prstGeom prst="rect">
            <a:avLst/>
          </a:prstGeom>
        </p:spPr>
        <p:txBody>
          <a:bodyPr anchor="t" rtlCol="false" tIns="0" lIns="0" bIns="0" rIns="0">
            <a:spAutoFit/>
          </a:bodyPr>
          <a:lstStyle/>
          <a:p>
            <a:pPr algn="ctr">
              <a:lnSpc>
                <a:spcPts val="28280"/>
              </a:lnSpc>
            </a:pPr>
            <a:r>
              <a:rPr lang="en-US" sz="20200">
                <a:solidFill>
                  <a:srgbClr val="FFFFFF"/>
                </a:solidFill>
                <a:latin typeface="Bobby Jones"/>
                <a:ea typeface="Bobby Jones"/>
                <a:cs typeface="Bobby Jones"/>
                <a:sym typeface="Bobby Jones"/>
              </a:rPr>
              <a:t>Thank you</a:t>
            </a:r>
          </a:p>
          <a:p>
            <a:pPr algn="ctr">
              <a:lnSpc>
                <a:spcPts val="27259"/>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93362"/>
        </a:solidFill>
      </p:bgPr>
    </p:bg>
    <p:spTree>
      <p:nvGrpSpPr>
        <p:cNvPr id="1" name=""/>
        <p:cNvGrpSpPr/>
        <p:nvPr/>
      </p:nvGrpSpPr>
      <p:grpSpPr>
        <a:xfrm>
          <a:off x="0" y="0"/>
          <a:ext cx="0" cy="0"/>
          <a:chOff x="0" y="0"/>
          <a:chExt cx="0" cy="0"/>
        </a:xfrm>
      </p:grpSpPr>
      <p:sp>
        <p:nvSpPr>
          <p:cNvPr name="Freeform 2" id="2"/>
          <p:cNvSpPr/>
          <p:nvPr/>
        </p:nvSpPr>
        <p:spPr>
          <a:xfrm flipH="false" flipV="false" rot="0">
            <a:off x="9380953" y="3868828"/>
            <a:ext cx="8342579" cy="5105200"/>
          </a:xfrm>
          <a:custGeom>
            <a:avLst/>
            <a:gdLst/>
            <a:ahLst/>
            <a:cxnLst/>
            <a:rect r="r" b="b" t="t" l="l"/>
            <a:pathLst>
              <a:path h="5105200" w="8342579">
                <a:moveTo>
                  <a:pt x="0" y="0"/>
                </a:moveTo>
                <a:lnTo>
                  <a:pt x="8342579" y="0"/>
                </a:lnTo>
                <a:lnTo>
                  <a:pt x="8342579" y="5105200"/>
                </a:lnTo>
                <a:lnTo>
                  <a:pt x="0" y="5105200"/>
                </a:lnTo>
                <a:lnTo>
                  <a:pt x="0" y="0"/>
                </a:lnTo>
                <a:close/>
              </a:path>
            </a:pathLst>
          </a:custGeom>
          <a:blipFill>
            <a:blip r:embed="rId2"/>
            <a:stretch>
              <a:fillRect l="-4904" t="0" r="0" b="-14284"/>
            </a:stretch>
          </a:blipFill>
        </p:spPr>
      </p:sp>
      <p:sp>
        <p:nvSpPr>
          <p:cNvPr name="TextBox 3" id="3"/>
          <p:cNvSpPr txBox="true"/>
          <p:nvPr/>
        </p:nvSpPr>
        <p:spPr>
          <a:xfrm rot="0">
            <a:off x="3908149" y="729275"/>
            <a:ext cx="10945608" cy="1364663"/>
          </a:xfrm>
          <a:prstGeom prst="rect">
            <a:avLst/>
          </a:prstGeom>
        </p:spPr>
        <p:txBody>
          <a:bodyPr anchor="t" rtlCol="false" tIns="0" lIns="0" bIns="0" rIns="0">
            <a:spAutoFit/>
          </a:bodyPr>
          <a:lstStyle/>
          <a:p>
            <a:pPr algn="ctr">
              <a:lnSpc>
                <a:spcPts val="10075"/>
              </a:lnSpc>
            </a:pPr>
            <a:r>
              <a:rPr lang="en-US" sz="9975">
                <a:solidFill>
                  <a:srgbClr val="FFFFFF"/>
                </a:solidFill>
                <a:latin typeface="Bobby Jones"/>
                <a:ea typeface="Bobby Jones"/>
                <a:cs typeface="Bobby Jones"/>
                <a:sym typeface="Bobby Jones"/>
              </a:rPr>
              <a:t>PROJECT OBJECTIVES</a:t>
            </a:r>
          </a:p>
        </p:txBody>
      </p:sp>
      <p:sp>
        <p:nvSpPr>
          <p:cNvPr name="TextBox 4" id="4"/>
          <p:cNvSpPr txBox="true"/>
          <p:nvPr/>
        </p:nvSpPr>
        <p:spPr>
          <a:xfrm rot="0">
            <a:off x="567870" y="2257835"/>
            <a:ext cx="8576130" cy="6716193"/>
          </a:xfrm>
          <a:prstGeom prst="rect">
            <a:avLst/>
          </a:prstGeom>
        </p:spPr>
        <p:txBody>
          <a:bodyPr anchor="t" rtlCol="false" tIns="0" lIns="0" bIns="0" rIns="0">
            <a:spAutoFit/>
          </a:bodyPr>
          <a:lstStyle/>
          <a:p>
            <a:pPr algn="l">
              <a:lnSpc>
                <a:spcPts val="4695"/>
              </a:lnSpc>
              <a:spcBef>
                <a:spcPct val="0"/>
              </a:spcBef>
            </a:pPr>
            <a:r>
              <a:rPr lang="en-US" b="true" sz="3354">
                <a:solidFill>
                  <a:srgbClr val="FFFFFF"/>
                </a:solidFill>
                <a:latin typeface="Livvic Bold"/>
                <a:ea typeface="Livvic Bold"/>
                <a:cs typeface="Livvic Bold"/>
                <a:sym typeface="Livvic Bold"/>
              </a:rPr>
              <a:t>Purpose</a:t>
            </a:r>
          </a:p>
          <a:p>
            <a:pPr algn="l">
              <a:lnSpc>
                <a:spcPts val="4083"/>
              </a:lnSpc>
            </a:pPr>
            <a:r>
              <a:rPr lang="en-US" sz="2600">
                <a:solidFill>
                  <a:srgbClr val="FFFFFF"/>
                </a:solidFill>
                <a:latin typeface="Livvic"/>
                <a:ea typeface="Livvic"/>
                <a:cs typeface="Livvic"/>
                <a:sym typeface="Livvic"/>
              </a:rPr>
              <a:t>The primary goal of AirAware is to develop an air quality monitoring and forecasting system that helps cities, environmental agencies, and citizens understand and respond to pollution trends in real time.</a:t>
            </a:r>
          </a:p>
          <a:p>
            <a:pPr algn="l">
              <a:lnSpc>
                <a:spcPts val="4083"/>
              </a:lnSpc>
            </a:pPr>
            <a:r>
              <a:rPr lang="en-US" sz="2600">
                <a:solidFill>
                  <a:srgbClr val="FFFFFF"/>
                </a:solidFill>
                <a:latin typeface="Livvic"/>
                <a:ea typeface="Livvic"/>
                <a:cs typeface="Livvic"/>
                <a:sym typeface="Livvic"/>
              </a:rPr>
              <a:t>It focuses on:</a:t>
            </a:r>
          </a:p>
          <a:p>
            <a:pPr algn="l" marL="561553" indent="-280776" lvl="1">
              <a:lnSpc>
                <a:spcPts val="4083"/>
              </a:lnSpc>
              <a:buFont typeface="Arial"/>
              <a:buChar char="•"/>
            </a:pPr>
            <a:r>
              <a:rPr lang="en-US" sz="2600">
                <a:solidFill>
                  <a:srgbClr val="FFFFFF"/>
                </a:solidFill>
                <a:latin typeface="Livvic"/>
                <a:ea typeface="Livvic"/>
                <a:cs typeface="Livvic"/>
                <a:sym typeface="Livvic"/>
              </a:rPr>
              <a:t>Predicting Air Quality Index (AQI) using time-series forecasting models.</a:t>
            </a:r>
          </a:p>
          <a:p>
            <a:pPr algn="l" marL="561553" indent="-280776" lvl="1">
              <a:lnSpc>
                <a:spcPts val="4083"/>
              </a:lnSpc>
              <a:buFont typeface="Arial"/>
              <a:buChar char="•"/>
            </a:pPr>
            <a:r>
              <a:rPr lang="en-US" sz="2600">
                <a:solidFill>
                  <a:srgbClr val="FFFFFF"/>
                </a:solidFill>
                <a:latin typeface="Livvic"/>
                <a:ea typeface="Livvic"/>
                <a:cs typeface="Livvic"/>
                <a:sym typeface="Livvic"/>
              </a:rPr>
              <a:t>Analyzing pollutant behavior (PM2.5, PM10, O₃, NO₂, SO₂, CO).</a:t>
            </a:r>
          </a:p>
          <a:p>
            <a:pPr algn="l" marL="561553" indent="-280776" lvl="1">
              <a:lnSpc>
                <a:spcPts val="4083"/>
              </a:lnSpc>
              <a:buFont typeface="Arial"/>
              <a:buChar char="•"/>
            </a:pPr>
            <a:r>
              <a:rPr lang="en-US" sz="2600">
                <a:solidFill>
                  <a:srgbClr val="FFFFFF"/>
                </a:solidFill>
                <a:latin typeface="Livvic"/>
                <a:ea typeface="Livvic"/>
                <a:cs typeface="Livvic"/>
                <a:sym typeface="Livvic"/>
              </a:rPr>
              <a:t>Providing early alerts for unhealthy air conditions.</a:t>
            </a:r>
          </a:p>
          <a:p>
            <a:pPr algn="l" marL="561553" indent="-280776" lvl="1">
              <a:lnSpc>
                <a:spcPts val="4083"/>
              </a:lnSpc>
              <a:buFont typeface="Arial"/>
              <a:buChar char="•"/>
            </a:pPr>
            <a:r>
              <a:rPr lang="en-US" sz="2600">
                <a:solidFill>
                  <a:srgbClr val="FFFFFF"/>
                </a:solidFill>
                <a:latin typeface="Livvic"/>
                <a:ea typeface="Livvic"/>
                <a:cs typeface="Livvic"/>
                <a:sym typeface="Livvic"/>
              </a:rPr>
              <a:t>Visualizing pollutant patterns and forecast results through interactive dashboards.</a:t>
            </a:r>
          </a:p>
        </p:txBody>
      </p:sp>
      <p:sp>
        <p:nvSpPr>
          <p:cNvPr name="TextBox 5" id="5"/>
          <p:cNvSpPr txBox="true"/>
          <p:nvPr/>
        </p:nvSpPr>
        <p:spPr>
          <a:xfrm rot="0">
            <a:off x="9380953" y="2346441"/>
            <a:ext cx="7878347" cy="1672882"/>
          </a:xfrm>
          <a:prstGeom prst="rect">
            <a:avLst/>
          </a:prstGeom>
        </p:spPr>
        <p:txBody>
          <a:bodyPr anchor="t" rtlCol="false" tIns="0" lIns="0" bIns="0" rIns="0">
            <a:spAutoFit/>
          </a:bodyPr>
          <a:lstStyle/>
          <a:p>
            <a:pPr algn="l">
              <a:lnSpc>
                <a:spcPts val="4900"/>
              </a:lnSpc>
              <a:spcBef>
                <a:spcPct val="0"/>
              </a:spcBef>
            </a:pPr>
            <a:r>
              <a:rPr lang="en-US" b="true" sz="3500">
                <a:solidFill>
                  <a:srgbClr val="FFFFFF"/>
                </a:solidFill>
                <a:latin typeface="Livvic Bold"/>
                <a:ea typeface="Livvic Bold"/>
                <a:cs typeface="Livvic Bold"/>
                <a:sym typeface="Livvic Bold"/>
              </a:rPr>
              <a:t>Tech Tools &amp; Technologies:</a:t>
            </a:r>
          </a:p>
          <a:p>
            <a:pPr algn="l">
              <a:lnSpc>
                <a:spcPts val="3640"/>
              </a:lnSpc>
              <a:spcBef>
                <a:spcPct val="0"/>
              </a:spcBef>
            </a:pPr>
            <a:r>
              <a:rPr lang="en-US" sz="2600">
                <a:solidFill>
                  <a:srgbClr val="FFFFFF"/>
                </a:solidFill>
                <a:latin typeface="Livvic"/>
                <a:ea typeface="Livvic"/>
                <a:cs typeface="Livvic"/>
                <a:sym typeface="Livvic"/>
              </a:rPr>
              <a:t>Language : Python</a:t>
            </a:r>
          </a:p>
          <a:p>
            <a:pPr algn="l">
              <a:lnSpc>
                <a:spcPts val="4937"/>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93362"/>
        </a:solidFill>
      </p:bgPr>
    </p:bg>
    <p:spTree>
      <p:nvGrpSpPr>
        <p:cNvPr id="1" name=""/>
        <p:cNvGrpSpPr/>
        <p:nvPr/>
      </p:nvGrpSpPr>
      <p:grpSpPr>
        <a:xfrm>
          <a:off x="0" y="0"/>
          <a:ext cx="0" cy="0"/>
          <a:chOff x="0" y="0"/>
          <a:chExt cx="0" cy="0"/>
        </a:xfrm>
      </p:grpSpPr>
      <p:grpSp>
        <p:nvGrpSpPr>
          <p:cNvPr name="Group 2" id="2"/>
          <p:cNvGrpSpPr/>
          <p:nvPr/>
        </p:nvGrpSpPr>
        <p:grpSpPr>
          <a:xfrm rot="0">
            <a:off x="10121586" y="-360206"/>
            <a:ext cx="8976059" cy="11007412"/>
            <a:chOff x="0" y="0"/>
            <a:chExt cx="2364065" cy="2899072"/>
          </a:xfrm>
        </p:grpSpPr>
        <p:sp>
          <p:nvSpPr>
            <p:cNvPr name="Freeform 3" id="3"/>
            <p:cNvSpPr/>
            <p:nvPr/>
          </p:nvSpPr>
          <p:spPr>
            <a:xfrm flipH="false" flipV="false" rot="0">
              <a:off x="0" y="0"/>
              <a:ext cx="2364065" cy="2899072"/>
            </a:xfrm>
            <a:custGeom>
              <a:avLst/>
              <a:gdLst/>
              <a:ahLst/>
              <a:cxnLst/>
              <a:rect r="r" b="b" t="t" l="l"/>
              <a:pathLst>
                <a:path h="2899072" w="2364065">
                  <a:moveTo>
                    <a:pt x="0" y="0"/>
                  </a:moveTo>
                  <a:lnTo>
                    <a:pt x="2364065" y="0"/>
                  </a:lnTo>
                  <a:lnTo>
                    <a:pt x="2364065" y="2899072"/>
                  </a:lnTo>
                  <a:lnTo>
                    <a:pt x="0" y="2899072"/>
                  </a:lnTo>
                  <a:close/>
                </a:path>
              </a:pathLst>
            </a:custGeom>
            <a:solidFill>
              <a:srgbClr val="FFFFFF"/>
            </a:solidFill>
          </p:spPr>
        </p:sp>
        <p:sp>
          <p:nvSpPr>
            <p:cNvPr name="TextBox 4" id="4"/>
            <p:cNvSpPr txBox="true"/>
            <p:nvPr/>
          </p:nvSpPr>
          <p:spPr>
            <a:xfrm>
              <a:off x="0" y="-47625"/>
              <a:ext cx="2364065" cy="2946697"/>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121586" y="0"/>
            <a:ext cx="8166414" cy="10287000"/>
          </a:xfrm>
          <a:custGeom>
            <a:avLst/>
            <a:gdLst/>
            <a:ahLst/>
            <a:cxnLst/>
            <a:rect r="r" b="b" t="t" l="l"/>
            <a:pathLst>
              <a:path h="10287000" w="8166414">
                <a:moveTo>
                  <a:pt x="0" y="0"/>
                </a:moveTo>
                <a:lnTo>
                  <a:pt x="8166414" y="0"/>
                </a:lnTo>
                <a:lnTo>
                  <a:pt x="8166414" y="10287000"/>
                </a:lnTo>
                <a:lnTo>
                  <a:pt x="0" y="10287000"/>
                </a:lnTo>
                <a:lnTo>
                  <a:pt x="0" y="0"/>
                </a:lnTo>
                <a:close/>
              </a:path>
            </a:pathLst>
          </a:custGeom>
          <a:blipFill>
            <a:blip r:embed="rId2"/>
            <a:stretch>
              <a:fillRect l="-3722" t="0" r="-198" b="-1670"/>
            </a:stretch>
          </a:blipFill>
        </p:spPr>
      </p:sp>
      <p:sp>
        <p:nvSpPr>
          <p:cNvPr name="TextBox 6" id="6"/>
          <p:cNvSpPr txBox="true"/>
          <p:nvPr/>
        </p:nvSpPr>
        <p:spPr>
          <a:xfrm rot="0">
            <a:off x="902138" y="3260551"/>
            <a:ext cx="7728635" cy="6370000"/>
          </a:xfrm>
          <a:prstGeom prst="rect">
            <a:avLst/>
          </a:prstGeom>
        </p:spPr>
        <p:txBody>
          <a:bodyPr anchor="t" rtlCol="false" tIns="0" lIns="0" bIns="0" rIns="0">
            <a:spAutoFit/>
          </a:bodyPr>
          <a:lstStyle/>
          <a:p>
            <a:pPr algn="just">
              <a:lnSpc>
                <a:spcPts val="3920"/>
              </a:lnSpc>
            </a:pPr>
            <a:r>
              <a:rPr lang="en-US" sz="2800">
                <a:solidFill>
                  <a:srgbClr val="FFFFFF"/>
                </a:solidFill>
                <a:latin typeface="Livvic"/>
                <a:ea typeface="Livvic"/>
                <a:cs typeface="Livvic"/>
                <a:sym typeface="Livvic"/>
              </a:rPr>
              <a:t>The Air Quality Index (AQI) is a tool used by government agencies to communicate how polluted the air is or is forecast to become.</a:t>
            </a:r>
          </a:p>
          <a:p>
            <a:pPr algn="just">
              <a:lnSpc>
                <a:spcPts val="3920"/>
              </a:lnSpc>
            </a:pPr>
          </a:p>
          <a:p>
            <a:pPr algn="just" marL="604531" indent="-302265" lvl="1">
              <a:lnSpc>
                <a:spcPts val="4452"/>
              </a:lnSpc>
              <a:buFont typeface="Arial"/>
              <a:buChar char="•"/>
            </a:pPr>
            <a:r>
              <a:rPr lang="en-US" sz="2800">
                <a:solidFill>
                  <a:srgbClr val="FFFFFF"/>
                </a:solidFill>
                <a:latin typeface="Livvic"/>
                <a:ea typeface="Livvic"/>
                <a:cs typeface="Livvic"/>
                <a:sym typeface="Livvic"/>
              </a:rPr>
              <a:t>It runs on a scale from 0 to 500. The higher the AQI value, the greater the level of air pollution and the greater the health concern.</a:t>
            </a:r>
          </a:p>
          <a:p>
            <a:pPr algn="just" marL="604531" indent="-302265" lvl="1">
              <a:lnSpc>
                <a:spcPts val="4452"/>
              </a:lnSpc>
              <a:buFont typeface="Arial"/>
              <a:buChar char="•"/>
            </a:pPr>
            <a:r>
              <a:rPr lang="en-US" sz="2800">
                <a:solidFill>
                  <a:srgbClr val="FFFFFF"/>
                </a:solidFill>
                <a:latin typeface="Livvic"/>
                <a:ea typeface="Livvic"/>
                <a:cs typeface="Livvic"/>
                <a:sym typeface="Livvic"/>
              </a:rPr>
              <a:t>The scale is color-coded for simplicity, from "Good" (Green) to "Hazardous" (Maroon).</a:t>
            </a:r>
          </a:p>
          <a:p>
            <a:pPr algn="just" marL="604531" indent="-302265" lvl="1">
              <a:lnSpc>
                <a:spcPts val="4452"/>
              </a:lnSpc>
              <a:buFont typeface="Arial"/>
              <a:buChar char="•"/>
            </a:pPr>
            <a:r>
              <a:rPr lang="en-US" sz="2800">
                <a:solidFill>
                  <a:srgbClr val="FFFFFF"/>
                </a:solidFill>
                <a:latin typeface="Livvic"/>
                <a:ea typeface="Livvic"/>
                <a:cs typeface="Livvic"/>
                <a:sym typeface="Livvic"/>
              </a:rPr>
              <a:t>This index helps you understand what local air quality means for your health.</a:t>
            </a:r>
          </a:p>
          <a:p>
            <a:pPr algn="just">
              <a:lnSpc>
                <a:spcPts val="3975"/>
              </a:lnSpc>
            </a:pPr>
          </a:p>
        </p:txBody>
      </p:sp>
      <p:sp>
        <p:nvSpPr>
          <p:cNvPr name="TextBox 7" id="7"/>
          <p:cNvSpPr txBox="true"/>
          <p:nvPr/>
        </p:nvSpPr>
        <p:spPr>
          <a:xfrm rot="0">
            <a:off x="649013" y="759688"/>
            <a:ext cx="7728635" cy="2548488"/>
          </a:xfrm>
          <a:prstGeom prst="rect">
            <a:avLst/>
          </a:prstGeom>
        </p:spPr>
        <p:txBody>
          <a:bodyPr anchor="t" rtlCol="false" tIns="0" lIns="0" bIns="0" rIns="0">
            <a:spAutoFit/>
          </a:bodyPr>
          <a:lstStyle/>
          <a:p>
            <a:pPr algn="ctr">
              <a:lnSpc>
                <a:spcPts val="8480"/>
              </a:lnSpc>
            </a:pPr>
            <a:r>
              <a:rPr lang="en-US" sz="8396">
                <a:solidFill>
                  <a:srgbClr val="FFFFFF"/>
                </a:solidFill>
                <a:latin typeface="Bobby Jones"/>
                <a:ea typeface="Bobby Jones"/>
                <a:cs typeface="Bobby Jones"/>
                <a:sym typeface="Bobby Jones"/>
              </a:rPr>
              <a:t>WHAT IS THE AIR QUALITY INDEX?</a:t>
            </a:r>
          </a:p>
          <a:p>
            <a:pPr algn="ctr">
              <a:lnSpc>
                <a:spcPts val="3127"/>
              </a:lnSpc>
            </a:pP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093362"/>
        </a:solidFill>
      </p:bgPr>
    </p:bg>
    <p:spTree>
      <p:nvGrpSpPr>
        <p:cNvPr id="1" name=""/>
        <p:cNvGrpSpPr/>
        <p:nvPr/>
      </p:nvGrpSpPr>
      <p:grpSpPr>
        <a:xfrm>
          <a:off x="0" y="0"/>
          <a:ext cx="0" cy="0"/>
          <a:chOff x="0" y="0"/>
          <a:chExt cx="0" cy="0"/>
        </a:xfrm>
      </p:grpSpPr>
      <p:grpSp>
        <p:nvGrpSpPr>
          <p:cNvPr name="Group 2" id="2"/>
          <p:cNvGrpSpPr/>
          <p:nvPr/>
        </p:nvGrpSpPr>
        <p:grpSpPr>
          <a:xfrm rot="0">
            <a:off x="314438" y="239270"/>
            <a:ext cx="17755456" cy="9808459"/>
            <a:chOff x="0" y="0"/>
            <a:chExt cx="4676334" cy="2583298"/>
          </a:xfrm>
        </p:grpSpPr>
        <p:sp>
          <p:nvSpPr>
            <p:cNvPr name="Freeform 3" id="3"/>
            <p:cNvSpPr/>
            <p:nvPr/>
          </p:nvSpPr>
          <p:spPr>
            <a:xfrm flipH="false" flipV="false" rot="0">
              <a:off x="0" y="0"/>
              <a:ext cx="4676334" cy="2583298"/>
            </a:xfrm>
            <a:custGeom>
              <a:avLst/>
              <a:gdLst/>
              <a:ahLst/>
              <a:cxnLst/>
              <a:rect r="r" b="b" t="t" l="l"/>
              <a:pathLst>
                <a:path h="2583298" w="4676334">
                  <a:moveTo>
                    <a:pt x="0" y="0"/>
                  </a:moveTo>
                  <a:lnTo>
                    <a:pt x="4676334" y="0"/>
                  </a:lnTo>
                  <a:lnTo>
                    <a:pt x="4676334" y="2583298"/>
                  </a:lnTo>
                  <a:lnTo>
                    <a:pt x="0" y="2583298"/>
                  </a:lnTo>
                  <a:close/>
                </a:path>
              </a:pathLst>
            </a:custGeom>
            <a:solidFill>
              <a:srgbClr val="FFFFFF"/>
            </a:solidFill>
          </p:spPr>
        </p:sp>
        <p:sp>
          <p:nvSpPr>
            <p:cNvPr name="TextBox 4" id="4"/>
            <p:cNvSpPr txBox="true"/>
            <p:nvPr/>
          </p:nvSpPr>
          <p:spPr>
            <a:xfrm>
              <a:off x="0" y="-47625"/>
              <a:ext cx="4676334" cy="263092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451359" y="3989552"/>
            <a:ext cx="8366650" cy="5757101"/>
            <a:chOff x="0" y="0"/>
            <a:chExt cx="2361147" cy="1624708"/>
          </a:xfrm>
        </p:grpSpPr>
        <p:sp>
          <p:nvSpPr>
            <p:cNvPr name="Freeform 6" id="6"/>
            <p:cNvSpPr/>
            <p:nvPr/>
          </p:nvSpPr>
          <p:spPr>
            <a:xfrm flipH="false" flipV="false" rot="0">
              <a:off x="0" y="0"/>
              <a:ext cx="2361147" cy="1624708"/>
            </a:xfrm>
            <a:custGeom>
              <a:avLst/>
              <a:gdLst/>
              <a:ahLst/>
              <a:cxnLst/>
              <a:rect r="r" b="b" t="t" l="l"/>
              <a:pathLst>
                <a:path h="1624708" w="2361147">
                  <a:moveTo>
                    <a:pt x="23133" y="0"/>
                  </a:moveTo>
                  <a:lnTo>
                    <a:pt x="2338014" y="0"/>
                  </a:lnTo>
                  <a:cubicBezTo>
                    <a:pt x="2344149" y="0"/>
                    <a:pt x="2350033" y="2437"/>
                    <a:pt x="2354372" y="6776"/>
                  </a:cubicBezTo>
                  <a:cubicBezTo>
                    <a:pt x="2358710" y="11114"/>
                    <a:pt x="2361147" y="16998"/>
                    <a:pt x="2361147" y="23133"/>
                  </a:cubicBezTo>
                  <a:lnTo>
                    <a:pt x="2361147" y="1601575"/>
                  </a:lnTo>
                  <a:cubicBezTo>
                    <a:pt x="2361147" y="1614351"/>
                    <a:pt x="2350790" y="1624708"/>
                    <a:pt x="2338014" y="1624708"/>
                  </a:cubicBezTo>
                  <a:lnTo>
                    <a:pt x="23133" y="1624708"/>
                  </a:lnTo>
                  <a:cubicBezTo>
                    <a:pt x="16998" y="1624708"/>
                    <a:pt x="11114" y="1622271"/>
                    <a:pt x="6776" y="1617932"/>
                  </a:cubicBezTo>
                  <a:cubicBezTo>
                    <a:pt x="2437" y="1613594"/>
                    <a:pt x="0" y="1607710"/>
                    <a:pt x="0" y="1601575"/>
                  </a:cubicBezTo>
                  <a:lnTo>
                    <a:pt x="0" y="23133"/>
                  </a:lnTo>
                  <a:cubicBezTo>
                    <a:pt x="0" y="16998"/>
                    <a:pt x="2437" y="11114"/>
                    <a:pt x="6776" y="6776"/>
                  </a:cubicBezTo>
                  <a:cubicBezTo>
                    <a:pt x="11114" y="2437"/>
                    <a:pt x="16998" y="0"/>
                    <a:pt x="23133" y="0"/>
                  </a:cubicBezTo>
                  <a:close/>
                </a:path>
              </a:pathLst>
            </a:custGeom>
            <a:solidFill>
              <a:srgbClr val="093362"/>
            </a:solidFill>
            <a:ln cap="rnd">
              <a:noFill/>
              <a:prstDash val="solid"/>
              <a:round/>
            </a:ln>
          </p:spPr>
        </p:sp>
        <p:sp>
          <p:nvSpPr>
            <p:cNvPr name="TextBox 7" id="7"/>
            <p:cNvSpPr txBox="true"/>
            <p:nvPr/>
          </p:nvSpPr>
          <p:spPr>
            <a:xfrm>
              <a:off x="0" y="-47625"/>
              <a:ext cx="2361147" cy="167233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513006" y="3989552"/>
            <a:ext cx="8697733" cy="5757101"/>
            <a:chOff x="0" y="0"/>
            <a:chExt cx="2454582" cy="1624708"/>
          </a:xfrm>
        </p:grpSpPr>
        <p:sp>
          <p:nvSpPr>
            <p:cNvPr name="Freeform 9" id="9"/>
            <p:cNvSpPr/>
            <p:nvPr/>
          </p:nvSpPr>
          <p:spPr>
            <a:xfrm flipH="false" flipV="false" rot="0">
              <a:off x="0" y="0"/>
              <a:ext cx="2454582" cy="1624708"/>
            </a:xfrm>
            <a:custGeom>
              <a:avLst/>
              <a:gdLst/>
              <a:ahLst/>
              <a:cxnLst/>
              <a:rect r="r" b="b" t="t" l="l"/>
              <a:pathLst>
                <a:path h="1624708" w="2454582">
                  <a:moveTo>
                    <a:pt x="22253" y="0"/>
                  </a:moveTo>
                  <a:lnTo>
                    <a:pt x="2432329" y="0"/>
                  </a:lnTo>
                  <a:cubicBezTo>
                    <a:pt x="2444619" y="0"/>
                    <a:pt x="2454582" y="9963"/>
                    <a:pt x="2454582" y="22253"/>
                  </a:cubicBezTo>
                  <a:lnTo>
                    <a:pt x="2454582" y="1602455"/>
                  </a:lnTo>
                  <a:cubicBezTo>
                    <a:pt x="2454582" y="1614745"/>
                    <a:pt x="2444619" y="1624708"/>
                    <a:pt x="2432329" y="1624708"/>
                  </a:cubicBezTo>
                  <a:lnTo>
                    <a:pt x="22253" y="1624708"/>
                  </a:lnTo>
                  <a:cubicBezTo>
                    <a:pt x="16351" y="1624708"/>
                    <a:pt x="10691" y="1622363"/>
                    <a:pt x="6518" y="1618190"/>
                  </a:cubicBezTo>
                  <a:cubicBezTo>
                    <a:pt x="2344" y="1614017"/>
                    <a:pt x="0" y="1608357"/>
                    <a:pt x="0" y="1602455"/>
                  </a:cubicBezTo>
                  <a:lnTo>
                    <a:pt x="0" y="22253"/>
                  </a:lnTo>
                  <a:cubicBezTo>
                    <a:pt x="0" y="16351"/>
                    <a:pt x="2344" y="10691"/>
                    <a:pt x="6518" y="6518"/>
                  </a:cubicBezTo>
                  <a:cubicBezTo>
                    <a:pt x="10691" y="2344"/>
                    <a:pt x="16351" y="0"/>
                    <a:pt x="22253" y="0"/>
                  </a:cubicBezTo>
                  <a:close/>
                </a:path>
              </a:pathLst>
            </a:custGeom>
            <a:solidFill>
              <a:srgbClr val="093362"/>
            </a:solidFill>
          </p:spPr>
        </p:sp>
        <p:sp>
          <p:nvSpPr>
            <p:cNvPr name="TextBox 10" id="10"/>
            <p:cNvSpPr txBox="true"/>
            <p:nvPr/>
          </p:nvSpPr>
          <p:spPr>
            <a:xfrm>
              <a:off x="0" y="-47625"/>
              <a:ext cx="2454582" cy="167233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457665" y="1415424"/>
            <a:ext cx="19203330" cy="2210102"/>
            <a:chOff x="0" y="0"/>
            <a:chExt cx="5057667" cy="582085"/>
          </a:xfrm>
        </p:grpSpPr>
        <p:sp>
          <p:nvSpPr>
            <p:cNvPr name="Freeform 12" id="12"/>
            <p:cNvSpPr/>
            <p:nvPr/>
          </p:nvSpPr>
          <p:spPr>
            <a:xfrm flipH="false" flipV="false" rot="0">
              <a:off x="0" y="0"/>
              <a:ext cx="5057667" cy="582085"/>
            </a:xfrm>
            <a:custGeom>
              <a:avLst/>
              <a:gdLst/>
              <a:ahLst/>
              <a:cxnLst/>
              <a:rect r="r" b="b" t="t" l="l"/>
              <a:pathLst>
                <a:path h="582085" w="5057667">
                  <a:moveTo>
                    <a:pt x="0" y="0"/>
                  </a:moveTo>
                  <a:lnTo>
                    <a:pt x="5057667" y="0"/>
                  </a:lnTo>
                  <a:lnTo>
                    <a:pt x="5057667" y="582085"/>
                  </a:lnTo>
                  <a:lnTo>
                    <a:pt x="0" y="582085"/>
                  </a:lnTo>
                  <a:close/>
                </a:path>
              </a:pathLst>
            </a:custGeom>
            <a:solidFill>
              <a:srgbClr val="093362"/>
            </a:solidFill>
          </p:spPr>
        </p:sp>
        <p:sp>
          <p:nvSpPr>
            <p:cNvPr name="TextBox 13" id="13"/>
            <p:cNvSpPr txBox="true"/>
            <p:nvPr/>
          </p:nvSpPr>
          <p:spPr>
            <a:xfrm>
              <a:off x="0" y="-47625"/>
              <a:ext cx="5057667" cy="62971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0" y="1966722"/>
            <a:ext cx="17481775" cy="2379345"/>
          </a:xfrm>
          <a:prstGeom prst="rect">
            <a:avLst/>
          </a:prstGeom>
        </p:spPr>
        <p:txBody>
          <a:bodyPr anchor="t" rtlCol="false" tIns="0" lIns="0" bIns="0" rIns="0">
            <a:spAutoFit/>
          </a:bodyPr>
          <a:lstStyle/>
          <a:p>
            <a:pPr algn="ctr">
              <a:lnSpc>
                <a:spcPts val="9090"/>
              </a:lnSpc>
            </a:pPr>
            <a:r>
              <a:rPr lang="en-US" sz="9000">
                <a:solidFill>
                  <a:srgbClr val="FFFFFF"/>
                </a:solidFill>
                <a:latin typeface="Bobby Jones"/>
                <a:ea typeface="Bobby Jones"/>
                <a:cs typeface="Bobby Jones"/>
                <a:sym typeface="Bobby Jones"/>
              </a:rPr>
              <a:t>THE 8 REGULATED POLLUTANTS</a:t>
            </a:r>
          </a:p>
          <a:p>
            <a:pPr algn="ctr">
              <a:lnSpc>
                <a:spcPts val="9090"/>
              </a:lnSpc>
            </a:pPr>
          </a:p>
        </p:txBody>
      </p:sp>
      <p:sp>
        <p:nvSpPr>
          <p:cNvPr name="TextBox 15" id="15"/>
          <p:cNvSpPr txBox="true"/>
          <p:nvPr/>
        </p:nvSpPr>
        <p:spPr>
          <a:xfrm rot="0">
            <a:off x="788982" y="4120533"/>
            <a:ext cx="8145780" cy="4613275"/>
          </a:xfrm>
          <a:prstGeom prst="rect">
            <a:avLst/>
          </a:prstGeom>
        </p:spPr>
        <p:txBody>
          <a:bodyPr anchor="t" rtlCol="false" tIns="0" lIns="0" bIns="0" rIns="0">
            <a:spAutoFit/>
          </a:bodyPr>
          <a:lstStyle/>
          <a:p>
            <a:pPr algn="just">
              <a:lnSpc>
                <a:spcPts val="7000"/>
              </a:lnSpc>
              <a:spcBef>
                <a:spcPct val="0"/>
              </a:spcBef>
            </a:pPr>
            <a:r>
              <a:rPr lang="en-US" b="true" sz="5000">
                <a:solidFill>
                  <a:srgbClr val="FFFFFF"/>
                </a:solidFill>
                <a:latin typeface="Livvic Bold"/>
                <a:ea typeface="Livvic Bold"/>
                <a:cs typeface="Livvic Bold"/>
                <a:sym typeface="Livvic Bold"/>
              </a:rPr>
              <a:t>Particulates &amp; Gases</a:t>
            </a:r>
          </a:p>
          <a:p>
            <a:pPr algn="l" marL="647700" indent="-323850" lvl="1">
              <a:lnSpc>
                <a:spcPts val="4200"/>
              </a:lnSpc>
              <a:buFont typeface="Arial"/>
              <a:buChar char="•"/>
            </a:pPr>
            <a:r>
              <a:rPr lang="en-US" sz="3000">
                <a:solidFill>
                  <a:srgbClr val="FFFFFF"/>
                </a:solidFill>
                <a:latin typeface="Livvic"/>
                <a:ea typeface="Livvic"/>
                <a:cs typeface="Livvic"/>
                <a:sym typeface="Livvic"/>
              </a:rPr>
              <a:t>PM2.5: Fine inhalable particles (2.5 microns).</a:t>
            </a:r>
          </a:p>
          <a:p>
            <a:pPr algn="l" marL="647700" indent="-323850" lvl="1">
              <a:lnSpc>
                <a:spcPts val="4200"/>
              </a:lnSpc>
              <a:buFont typeface="Arial"/>
              <a:buChar char="•"/>
            </a:pPr>
            <a:r>
              <a:rPr lang="en-US" sz="3000">
                <a:solidFill>
                  <a:srgbClr val="FFFFFF"/>
                </a:solidFill>
                <a:latin typeface="Livvic"/>
                <a:ea typeface="Livvic"/>
                <a:cs typeface="Livvic"/>
                <a:sym typeface="Livvic"/>
              </a:rPr>
              <a:t>PM10: Inhalable particles (10 microns).</a:t>
            </a:r>
          </a:p>
          <a:p>
            <a:pPr algn="l" marL="647700" indent="-323850" lvl="1">
              <a:lnSpc>
                <a:spcPts val="4200"/>
              </a:lnSpc>
              <a:buFont typeface="Arial"/>
              <a:buChar char="•"/>
            </a:pPr>
            <a:r>
              <a:rPr lang="en-US" sz="3000">
                <a:solidFill>
                  <a:srgbClr val="FFFFFF"/>
                </a:solidFill>
                <a:latin typeface="Livvic"/>
                <a:ea typeface="Livvic"/>
                <a:cs typeface="Livvic"/>
                <a:sym typeface="Livvic"/>
              </a:rPr>
              <a:t>Ground-Level Ozone (O3): A harmful gas created by chemical reactions.</a:t>
            </a:r>
          </a:p>
          <a:p>
            <a:pPr algn="l" marL="647700" indent="-323850" lvl="1">
              <a:lnSpc>
                <a:spcPts val="4200"/>
              </a:lnSpc>
              <a:buFont typeface="Arial"/>
              <a:buChar char="•"/>
            </a:pPr>
            <a:r>
              <a:rPr lang="en-US" sz="3000">
                <a:solidFill>
                  <a:srgbClr val="FFFFFF"/>
                </a:solidFill>
                <a:latin typeface="Livvic"/>
                <a:ea typeface="Livvic"/>
                <a:cs typeface="Livvic"/>
                <a:sym typeface="Livvic"/>
              </a:rPr>
              <a:t>Carbon Monoxide (CO): Toxic gas from incomplete combustion.</a:t>
            </a:r>
          </a:p>
        </p:txBody>
      </p:sp>
      <p:sp>
        <p:nvSpPr>
          <p:cNvPr name="TextBox 16" id="16"/>
          <p:cNvSpPr txBox="true"/>
          <p:nvPr/>
        </p:nvSpPr>
        <p:spPr>
          <a:xfrm rot="0">
            <a:off x="9787594" y="4120533"/>
            <a:ext cx="7694181" cy="5146675"/>
          </a:xfrm>
          <a:prstGeom prst="rect">
            <a:avLst/>
          </a:prstGeom>
        </p:spPr>
        <p:txBody>
          <a:bodyPr anchor="t" rtlCol="false" tIns="0" lIns="0" bIns="0" rIns="0">
            <a:spAutoFit/>
          </a:bodyPr>
          <a:lstStyle/>
          <a:p>
            <a:pPr algn="ctr">
              <a:lnSpc>
                <a:spcPts val="7000"/>
              </a:lnSpc>
              <a:spcBef>
                <a:spcPct val="0"/>
              </a:spcBef>
            </a:pPr>
            <a:r>
              <a:rPr lang="en-US" b="true" sz="5000">
                <a:solidFill>
                  <a:srgbClr val="FFFFFF"/>
                </a:solidFill>
                <a:latin typeface="Livvic Bold"/>
                <a:ea typeface="Livvic Bold"/>
                <a:cs typeface="Livvic Bold"/>
                <a:sym typeface="Livvic Bold"/>
              </a:rPr>
              <a:t>Industrial &amp; Chemical</a:t>
            </a:r>
          </a:p>
          <a:p>
            <a:pPr algn="l" marL="647700" indent="-323850" lvl="1">
              <a:lnSpc>
                <a:spcPts val="4200"/>
              </a:lnSpc>
              <a:buFont typeface="Arial"/>
              <a:buChar char="•"/>
            </a:pPr>
            <a:r>
              <a:rPr lang="en-US" sz="3000">
                <a:solidFill>
                  <a:srgbClr val="FFFFFF"/>
                </a:solidFill>
                <a:latin typeface="Livvic"/>
                <a:ea typeface="Livvic"/>
                <a:cs typeface="Livvic"/>
                <a:sym typeface="Livvic"/>
              </a:rPr>
              <a:t>Sulphur Dioxide (SO2): From burning sulfur-rich fossil fuels.</a:t>
            </a:r>
          </a:p>
          <a:p>
            <a:pPr algn="l" marL="647700" indent="-323850" lvl="1">
              <a:lnSpc>
                <a:spcPts val="4200"/>
              </a:lnSpc>
              <a:buFont typeface="Arial"/>
              <a:buChar char="•"/>
            </a:pPr>
            <a:r>
              <a:rPr lang="en-US" sz="3000">
                <a:solidFill>
                  <a:srgbClr val="FFFFFF"/>
                </a:solidFill>
                <a:latin typeface="Livvic"/>
                <a:ea typeface="Livvic"/>
                <a:cs typeface="Livvic"/>
                <a:sym typeface="Livvic"/>
              </a:rPr>
              <a:t>Nitrogen Dioxide (NO2): From high-temperature combustion.</a:t>
            </a:r>
          </a:p>
          <a:p>
            <a:pPr algn="l" marL="647700" indent="-323850" lvl="1">
              <a:lnSpc>
                <a:spcPts val="4200"/>
              </a:lnSpc>
              <a:buFont typeface="Arial"/>
              <a:buChar char="•"/>
            </a:pPr>
            <a:r>
              <a:rPr lang="en-US" sz="3000">
                <a:solidFill>
                  <a:srgbClr val="FFFFFF"/>
                </a:solidFill>
                <a:latin typeface="Livvic"/>
                <a:ea typeface="Livvic"/>
                <a:cs typeface="Livvic"/>
                <a:sym typeface="Livvic"/>
              </a:rPr>
              <a:t>Ammonia (NH3): From agricultural and industrial processes.</a:t>
            </a:r>
          </a:p>
          <a:p>
            <a:pPr algn="l" marL="647700" indent="-323850" lvl="1">
              <a:lnSpc>
                <a:spcPts val="4200"/>
              </a:lnSpc>
              <a:buFont typeface="Arial"/>
              <a:buChar char="•"/>
            </a:pPr>
            <a:r>
              <a:rPr lang="en-US" sz="3000">
                <a:solidFill>
                  <a:srgbClr val="FFFFFF"/>
                </a:solidFill>
                <a:latin typeface="Livvic"/>
                <a:ea typeface="Livvic"/>
                <a:cs typeface="Livvic"/>
                <a:sym typeface="Livvic"/>
              </a:rPr>
              <a:t>Lead (Pb): A toxic heavy metal from metal processing.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93362"/>
        </a:solidFill>
      </p:bgPr>
    </p:bg>
    <p:spTree>
      <p:nvGrpSpPr>
        <p:cNvPr id="1" name=""/>
        <p:cNvGrpSpPr/>
        <p:nvPr/>
      </p:nvGrpSpPr>
      <p:grpSpPr>
        <a:xfrm>
          <a:off x="0" y="0"/>
          <a:ext cx="0" cy="0"/>
          <a:chOff x="0" y="0"/>
          <a:chExt cx="0" cy="0"/>
        </a:xfrm>
      </p:grpSpPr>
      <p:sp>
        <p:nvSpPr>
          <p:cNvPr name="Freeform 2" id="2"/>
          <p:cNvSpPr/>
          <p:nvPr/>
        </p:nvSpPr>
        <p:spPr>
          <a:xfrm flipH="false" flipV="false" rot="0">
            <a:off x="10029477" y="2567589"/>
            <a:ext cx="7789610" cy="6835874"/>
          </a:xfrm>
          <a:custGeom>
            <a:avLst/>
            <a:gdLst/>
            <a:ahLst/>
            <a:cxnLst/>
            <a:rect r="r" b="b" t="t" l="l"/>
            <a:pathLst>
              <a:path h="6835874" w="7789610">
                <a:moveTo>
                  <a:pt x="0" y="0"/>
                </a:moveTo>
                <a:lnTo>
                  <a:pt x="7789610" y="0"/>
                </a:lnTo>
                <a:lnTo>
                  <a:pt x="7789610" y="6835874"/>
                </a:lnTo>
                <a:lnTo>
                  <a:pt x="0" y="6835874"/>
                </a:lnTo>
                <a:lnTo>
                  <a:pt x="0" y="0"/>
                </a:lnTo>
                <a:close/>
              </a:path>
            </a:pathLst>
          </a:custGeom>
          <a:blipFill>
            <a:blip r:embed="rId2"/>
            <a:stretch>
              <a:fillRect l="-24" t="-8" r="0" b="-8"/>
            </a:stretch>
          </a:blipFill>
        </p:spPr>
      </p:sp>
      <p:sp>
        <p:nvSpPr>
          <p:cNvPr name="TextBox 3" id="3"/>
          <p:cNvSpPr txBox="true"/>
          <p:nvPr/>
        </p:nvSpPr>
        <p:spPr>
          <a:xfrm rot="0">
            <a:off x="436690" y="2519964"/>
            <a:ext cx="8707310" cy="6981764"/>
          </a:xfrm>
          <a:prstGeom prst="rect">
            <a:avLst/>
          </a:prstGeom>
        </p:spPr>
        <p:txBody>
          <a:bodyPr anchor="t" rtlCol="false" tIns="0" lIns="0" bIns="0" rIns="0">
            <a:spAutoFit/>
          </a:bodyPr>
          <a:lstStyle/>
          <a:p>
            <a:pPr algn="l" marL="567252" indent="-283626" lvl="1">
              <a:lnSpc>
                <a:spcPts val="3678"/>
              </a:lnSpc>
              <a:buFont typeface="Arial"/>
              <a:buChar char="•"/>
            </a:pPr>
            <a:r>
              <a:rPr lang="en-US" b="true" sz="2627">
                <a:solidFill>
                  <a:srgbClr val="FFFFFF"/>
                </a:solidFill>
                <a:latin typeface="Livvic Bold"/>
                <a:ea typeface="Livvic Bold"/>
                <a:cs typeface="Livvic Bold"/>
                <a:sym typeface="Livvic Bold"/>
              </a:rPr>
              <a:t>Particulate Matter (PM2.5/PM10):</a:t>
            </a:r>
            <a:r>
              <a:rPr lang="en-US" sz="2627">
                <a:solidFill>
                  <a:srgbClr val="FFFFFF"/>
                </a:solidFill>
                <a:latin typeface="Livvic"/>
                <a:ea typeface="Livvic"/>
                <a:cs typeface="Livvic"/>
                <a:sym typeface="Livvic"/>
              </a:rPr>
              <a:t> Monitored using laser-based particle sensors (laser scattering) at ground stations.</a:t>
            </a:r>
          </a:p>
          <a:p>
            <a:pPr algn="l">
              <a:lnSpc>
                <a:spcPts val="3678"/>
              </a:lnSpc>
            </a:pPr>
          </a:p>
          <a:p>
            <a:pPr algn="l" marL="567252" indent="-283626" lvl="1">
              <a:lnSpc>
                <a:spcPts val="3678"/>
              </a:lnSpc>
              <a:buFont typeface="Arial"/>
              <a:buChar char="•"/>
            </a:pPr>
            <a:r>
              <a:rPr lang="en-US" b="true" sz="2627">
                <a:solidFill>
                  <a:srgbClr val="FFFFFF"/>
                </a:solidFill>
                <a:latin typeface="Livvic Bold"/>
                <a:ea typeface="Livvic Bold"/>
                <a:cs typeface="Livvic Bold"/>
                <a:sym typeface="Livvic Bold"/>
              </a:rPr>
              <a:t>Gases (CO, SO2, NO2</a:t>
            </a:r>
            <a:r>
              <a:rPr lang="en-US" sz="2627">
                <a:solidFill>
                  <a:srgbClr val="FFFFFF"/>
                </a:solidFill>
                <a:latin typeface="Livvic"/>
                <a:ea typeface="Livvic"/>
                <a:cs typeface="Livvic"/>
                <a:sym typeface="Livvic"/>
              </a:rPr>
              <a:t>): Measured with electrochemical sensors or advanced spectroscopy (like UV Fluorescence for SO2).</a:t>
            </a:r>
          </a:p>
          <a:p>
            <a:pPr algn="l">
              <a:lnSpc>
                <a:spcPts val="3678"/>
              </a:lnSpc>
            </a:pPr>
          </a:p>
          <a:p>
            <a:pPr algn="l" marL="567252" indent="-283626" lvl="1">
              <a:lnSpc>
                <a:spcPts val="3678"/>
              </a:lnSpc>
              <a:buFont typeface="Arial"/>
              <a:buChar char="•"/>
            </a:pPr>
            <a:r>
              <a:rPr lang="en-US" b="true" sz="2627">
                <a:solidFill>
                  <a:srgbClr val="FFFFFF"/>
                </a:solidFill>
                <a:latin typeface="Livvic Bold"/>
                <a:ea typeface="Livvic Bold"/>
                <a:cs typeface="Livvic Bold"/>
                <a:sym typeface="Livvic Bold"/>
              </a:rPr>
              <a:t>Ground-Level Ozone (O3):</a:t>
            </a:r>
            <a:r>
              <a:rPr lang="en-US" sz="2627">
                <a:solidFill>
                  <a:srgbClr val="FFFFFF"/>
                </a:solidFill>
                <a:latin typeface="Livvic"/>
                <a:ea typeface="Livvic"/>
                <a:cs typeface="Livvic"/>
                <a:sym typeface="Livvic"/>
              </a:rPr>
              <a:t> Measured using specialized UV absorption techniques.</a:t>
            </a:r>
          </a:p>
          <a:p>
            <a:pPr algn="l">
              <a:lnSpc>
                <a:spcPts val="3678"/>
              </a:lnSpc>
            </a:pPr>
          </a:p>
          <a:p>
            <a:pPr algn="l" marL="567252" indent="-283626" lvl="1">
              <a:lnSpc>
                <a:spcPts val="3678"/>
              </a:lnSpc>
              <a:buFont typeface="Arial"/>
              <a:buChar char="•"/>
            </a:pPr>
            <a:r>
              <a:rPr lang="en-US" b="true" sz="2627">
                <a:solidFill>
                  <a:srgbClr val="FFFFFF"/>
                </a:solidFill>
                <a:latin typeface="Livvic Bold"/>
                <a:ea typeface="Livvic Bold"/>
                <a:cs typeface="Livvic Bold"/>
                <a:sym typeface="Livvic Bold"/>
              </a:rPr>
              <a:t>Data Sources</a:t>
            </a:r>
            <a:r>
              <a:rPr lang="en-US" sz="2627">
                <a:solidFill>
                  <a:srgbClr val="FFFFFF"/>
                </a:solidFill>
                <a:latin typeface="Livvic"/>
                <a:ea typeface="Livvic"/>
                <a:cs typeface="Livvic"/>
                <a:sym typeface="Livvic"/>
              </a:rPr>
              <a:t>: Data is collected from official, ground-based monitoring stations and often supplemented by satellite data for broader forecasts.</a:t>
            </a:r>
          </a:p>
          <a:p>
            <a:pPr algn="l" marL="0" indent="0" lvl="1">
              <a:lnSpc>
                <a:spcPts val="3678"/>
              </a:lnSpc>
              <a:spcBef>
                <a:spcPct val="0"/>
              </a:spcBef>
            </a:pPr>
          </a:p>
        </p:txBody>
      </p:sp>
      <p:sp>
        <p:nvSpPr>
          <p:cNvPr name="TextBox 4" id="4"/>
          <p:cNvSpPr txBox="true"/>
          <p:nvPr/>
        </p:nvSpPr>
        <p:spPr>
          <a:xfrm rot="0">
            <a:off x="120566" y="591821"/>
            <a:ext cx="17553358" cy="965558"/>
          </a:xfrm>
          <a:prstGeom prst="rect">
            <a:avLst/>
          </a:prstGeom>
        </p:spPr>
        <p:txBody>
          <a:bodyPr anchor="t" rtlCol="false" tIns="0" lIns="0" bIns="0" rIns="0">
            <a:spAutoFit/>
          </a:bodyPr>
          <a:lstStyle/>
          <a:p>
            <a:pPr algn="ctr">
              <a:lnSpc>
                <a:spcPts val="6868"/>
              </a:lnSpc>
            </a:pPr>
            <a:r>
              <a:rPr lang="en-US" sz="6800">
                <a:solidFill>
                  <a:srgbClr val="FFFFFF"/>
                </a:solidFill>
                <a:latin typeface="Bobby Jones"/>
                <a:ea typeface="Bobby Jones"/>
                <a:cs typeface="Bobby Jones"/>
                <a:sym typeface="Bobby Jones"/>
              </a:rPr>
              <a:t>HOW ARE THESE POLLUTANTS MEASURED?</a:t>
            </a:r>
          </a:p>
          <a:p>
            <a:pPr algn="ctr">
              <a:lnSpc>
                <a:spcPts val="905"/>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93362"/>
        </a:solidFill>
      </p:bgPr>
    </p:bg>
    <p:spTree>
      <p:nvGrpSpPr>
        <p:cNvPr id="1" name=""/>
        <p:cNvGrpSpPr/>
        <p:nvPr/>
      </p:nvGrpSpPr>
      <p:grpSpPr>
        <a:xfrm>
          <a:off x="0" y="0"/>
          <a:ext cx="0" cy="0"/>
          <a:chOff x="0" y="0"/>
          <a:chExt cx="0" cy="0"/>
        </a:xfrm>
      </p:grpSpPr>
      <p:grpSp>
        <p:nvGrpSpPr>
          <p:cNvPr name="Group 2" id="2"/>
          <p:cNvGrpSpPr/>
          <p:nvPr/>
        </p:nvGrpSpPr>
        <p:grpSpPr>
          <a:xfrm rot="0">
            <a:off x="11381292" y="0"/>
            <a:ext cx="6906708" cy="10287000"/>
            <a:chOff x="0" y="0"/>
            <a:chExt cx="1949138" cy="2903088"/>
          </a:xfrm>
        </p:grpSpPr>
        <p:sp>
          <p:nvSpPr>
            <p:cNvPr name="Freeform 3" id="3"/>
            <p:cNvSpPr/>
            <p:nvPr/>
          </p:nvSpPr>
          <p:spPr>
            <a:xfrm flipH="false" flipV="false" rot="0">
              <a:off x="0" y="0"/>
              <a:ext cx="1949138" cy="2903088"/>
            </a:xfrm>
            <a:custGeom>
              <a:avLst/>
              <a:gdLst/>
              <a:ahLst/>
              <a:cxnLst/>
              <a:rect r="r" b="b" t="t" l="l"/>
              <a:pathLst>
                <a:path h="2903088" w="1949138">
                  <a:moveTo>
                    <a:pt x="28023" y="0"/>
                  </a:moveTo>
                  <a:lnTo>
                    <a:pt x="1921115" y="0"/>
                  </a:lnTo>
                  <a:cubicBezTo>
                    <a:pt x="1928547" y="0"/>
                    <a:pt x="1935675" y="2952"/>
                    <a:pt x="1940930" y="8208"/>
                  </a:cubicBezTo>
                  <a:cubicBezTo>
                    <a:pt x="1946185" y="13463"/>
                    <a:pt x="1949138" y="20591"/>
                    <a:pt x="1949138" y="28023"/>
                  </a:cubicBezTo>
                  <a:lnTo>
                    <a:pt x="1949138" y="2875065"/>
                  </a:lnTo>
                  <a:cubicBezTo>
                    <a:pt x="1949138" y="2882497"/>
                    <a:pt x="1946185" y="2889625"/>
                    <a:pt x="1940930" y="2894880"/>
                  </a:cubicBezTo>
                  <a:cubicBezTo>
                    <a:pt x="1935675" y="2900136"/>
                    <a:pt x="1928547" y="2903088"/>
                    <a:pt x="1921115" y="2903088"/>
                  </a:cubicBezTo>
                  <a:lnTo>
                    <a:pt x="28023" y="2903088"/>
                  </a:lnTo>
                  <a:cubicBezTo>
                    <a:pt x="20591" y="2903088"/>
                    <a:pt x="13463" y="2900136"/>
                    <a:pt x="8208" y="2894880"/>
                  </a:cubicBezTo>
                  <a:cubicBezTo>
                    <a:pt x="2952" y="2889625"/>
                    <a:pt x="0" y="2882497"/>
                    <a:pt x="0" y="2875065"/>
                  </a:cubicBezTo>
                  <a:lnTo>
                    <a:pt x="0" y="28023"/>
                  </a:lnTo>
                  <a:cubicBezTo>
                    <a:pt x="0" y="20591"/>
                    <a:pt x="2952" y="13463"/>
                    <a:pt x="8208" y="8208"/>
                  </a:cubicBezTo>
                  <a:cubicBezTo>
                    <a:pt x="13463" y="2952"/>
                    <a:pt x="20591" y="0"/>
                    <a:pt x="28023" y="0"/>
                  </a:cubicBezTo>
                  <a:close/>
                </a:path>
              </a:pathLst>
            </a:custGeom>
            <a:solidFill>
              <a:srgbClr val="093362"/>
            </a:solidFill>
          </p:spPr>
        </p:sp>
        <p:sp>
          <p:nvSpPr>
            <p:cNvPr name="TextBox 4" id="4"/>
            <p:cNvSpPr txBox="true"/>
            <p:nvPr/>
          </p:nvSpPr>
          <p:spPr>
            <a:xfrm>
              <a:off x="0" y="-47625"/>
              <a:ext cx="1949138" cy="295071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1612282" y="236598"/>
            <a:ext cx="6483798" cy="4604365"/>
          </a:xfrm>
          <a:custGeom>
            <a:avLst/>
            <a:gdLst/>
            <a:ahLst/>
            <a:cxnLst/>
            <a:rect r="r" b="b" t="t" l="l"/>
            <a:pathLst>
              <a:path h="4604365" w="6483798">
                <a:moveTo>
                  <a:pt x="0" y="0"/>
                </a:moveTo>
                <a:lnTo>
                  <a:pt x="6483798" y="0"/>
                </a:lnTo>
                <a:lnTo>
                  <a:pt x="6483798" y="4604365"/>
                </a:lnTo>
                <a:lnTo>
                  <a:pt x="0" y="4604365"/>
                </a:lnTo>
                <a:lnTo>
                  <a:pt x="0" y="0"/>
                </a:lnTo>
                <a:close/>
              </a:path>
            </a:pathLst>
          </a:custGeom>
          <a:blipFill>
            <a:blip r:embed="rId2"/>
            <a:stretch>
              <a:fillRect l="0" t="-34838" r="-4666" b="-12551"/>
            </a:stretch>
          </a:blipFill>
        </p:spPr>
      </p:sp>
      <p:sp>
        <p:nvSpPr>
          <p:cNvPr name="Freeform 6" id="6"/>
          <p:cNvSpPr/>
          <p:nvPr/>
        </p:nvSpPr>
        <p:spPr>
          <a:xfrm flipH="false" flipV="false" rot="0">
            <a:off x="11612282" y="5008469"/>
            <a:ext cx="6483798" cy="5062897"/>
          </a:xfrm>
          <a:custGeom>
            <a:avLst/>
            <a:gdLst/>
            <a:ahLst/>
            <a:cxnLst/>
            <a:rect r="r" b="b" t="t" l="l"/>
            <a:pathLst>
              <a:path h="5062897" w="6483798">
                <a:moveTo>
                  <a:pt x="0" y="0"/>
                </a:moveTo>
                <a:lnTo>
                  <a:pt x="6483798" y="0"/>
                </a:lnTo>
                <a:lnTo>
                  <a:pt x="6483798" y="5062896"/>
                </a:lnTo>
                <a:lnTo>
                  <a:pt x="0" y="5062896"/>
                </a:lnTo>
                <a:lnTo>
                  <a:pt x="0" y="0"/>
                </a:lnTo>
                <a:close/>
              </a:path>
            </a:pathLst>
          </a:custGeom>
          <a:blipFill>
            <a:blip r:embed="rId3"/>
            <a:stretch>
              <a:fillRect l="0" t="-34057" r="-5450" b="-987"/>
            </a:stretch>
          </a:blipFill>
        </p:spPr>
      </p:sp>
      <p:sp>
        <p:nvSpPr>
          <p:cNvPr name="TextBox 7" id="7"/>
          <p:cNvSpPr txBox="true"/>
          <p:nvPr/>
        </p:nvSpPr>
        <p:spPr>
          <a:xfrm rot="0">
            <a:off x="1436489" y="3190829"/>
            <a:ext cx="7707511" cy="5232400"/>
          </a:xfrm>
          <a:prstGeom prst="rect">
            <a:avLst/>
          </a:prstGeom>
        </p:spPr>
        <p:txBody>
          <a:bodyPr anchor="t" rtlCol="false" tIns="0" lIns="0" bIns="0" rIns="0">
            <a:spAutoFit/>
          </a:bodyPr>
          <a:lstStyle/>
          <a:p>
            <a:pPr algn="l">
              <a:lnSpc>
                <a:spcPts val="3499"/>
              </a:lnSpc>
            </a:pPr>
            <a:r>
              <a:rPr lang="en-US" sz="2499">
                <a:solidFill>
                  <a:srgbClr val="FFFFFF"/>
                </a:solidFill>
                <a:latin typeface="Livvic"/>
                <a:ea typeface="Livvic"/>
                <a:cs typeface="Livvic"/>
                <a:sym typeface="Livvic"/>
              </a:rPr>
              <a:t>Access to AQI data is provided by official agencies and user-friendly apps.</a:t>
            </a:r>
          </a:p>
          <a:p>
            <a:pPr algn="l">
              <a:lnSpc>
                <a:spcPts val="3499"/>
              </a:lnSpc>
            </a:pPr>
            <a:r>
              <a:rPr lang="en-US" sz="2499" b="true">
                <a:solidFill>
                  <a:srgbClr val="FFFFFF"/>
                </a:solidFill>
                <a:latin typeface="Livvic Bold"/>
                <a:ea typeface="Livvic Bold"/>
                <a:cs typeface="Livvic Bold"/>
                <a:sym typeface="Livvic Bold"/>
              </a:rPr>
              <a:t>Official Agencies (India):</a:t>
            </a:r>
          </a:p>
          <a:p>
            <a:pPr algn="l" marL="539749" indent="-269875" lvl="1">
              <a:lnSpc>
                <a:spcPts val="3499"/>
              </a:lnSpc>
              <a:buFont typeface="Arial"/>
              <a:buChar char="•"/>
            </a:pPr>
            <a:r>
              <a:rPr lang="en-US" sz="2499">
                <a:solidFill>
                  <a:srgbClr val="FFFFFF"/>
                </a:solidFill>
                <a:latin typeface="Livvic"/>
                <a:ea typeface="Livvic"/>
                <a:cs typeface="Livvic"/>
                <a:sym typeface="Livvic"/>
              </a:rPr>
              <a:t>CPCB (Central Pollution Control Board): Manages the official National Air Quality Index (NAQI).</a:t>
            </a:r>
          </a:p>
          <a:p>
            <a:pPr algn="l" marL="539749" indent="-269875" lvl="1">
              <a:lnSpc>
                <a:spcPts val="3499"/>
              </a:lnSpc>
              <a:buFont typeface="Arial"/>
              <a:buChar char="•"/>
            </a:pPr>
            <a:r>
              <a:rPr lang="en-US" sz="2499">
                <a:solidFill>
                  <a:srgbClr val="FFFFFF"/>
                </a:solidFill>
                <a:latin typeface="Livvic"/>
                <a:ea typeface="Livvic"/>
                <a:cs typeface="Livvic"/>
                <a:sym typeface="Livvic"/>
              </a:rPr>
              <a:t>SAFAR (System of Air Quality): Provides forecasts for major cities.</a:t>
            </a:r>
          </a:p>
          <a:p>
            <a:pPr algn="l">
              <a:lnSpc>
                <a:spcPts val="3499"/>
              </a:lnSpc>
            </a:pPr>
            <a:r>
              <a:rPr lang="en-US" sz="2499" b="true">
                <a:solidFill>
                  <a:srgbClr val="FFFFFF"/>
                </a:solidFill>
                <a:latin typeface="Livvic Bold"/>
                <a:ea typeface="Livvic Bold"/>
                <a:cs typeface="Livvic Bold"/>
                <a:sym typeface="Livvic Bold"/>
              </a:rPr>
              <a:t>Popular Apps:</a:t>
            </a:r>
          </a:p>
          <a:p>
            <a:pPr algn="l" marL="539749" indent="-269875" lvl="1">
              <a:lnSpc>
                <a:spcPts val="3499"/>
              </a:lnSpc>
              <a:buFont typeface="Arial"/>
              <a:buChar char="•"/>
            </a:pPr>
            <a:r>
              <a:rPr lang="en-US" sz="2499">
                <a:solidFill>
                  <a:srgbClr val="FFFFFF"/>
                </a:solidFill>
                <a:latin typeface="Livvic"/>
                <a:ea typeface="Livvic"/>
                <a:cs typeface="Livvic"/>
                <a:sym typeface="Livvic"/>
              </a:rPr>
              <a:t>Sameer: The official app from the CPCB.</a:t>
            </a:r>
          </a:p>
          <a:p>
            <a:pPr algn="l" marL="539749" indent="-269875" lvl="1">
              <a:lnSpc>
                <a:spcPts val="3499"/>
              </a:lnSpc>
              <a:spcBef>
                <a:spcPct val="0"/>
              </a:spcBef>
              <a:buFont typeface="Arial"/>
              <a:buChar char="•"/>
            </a:pPr>
            <a:r>
              <a:rPr lang="en-US" sz="2499">
                <a:solidFill>
                  <a:srgbClr val="FFFFFF"/>
                </a:solidFill>
                <a:latin typeface="Livvic"/>
                <a:ea typeface="Livvic"/>
                <a:cs typeface="Livvic"/>
                <a:sym typeface="Livvic"/>
              </a:rPr>
              <a:t>IQAir AirVisual &amp; AQI India: Popular global and local apps.</a:t>
            </a:r>
          </a:p>
          <a:p>
            <a:pPr algn="l">
              <a:lnSpc>
                <a:spcPts val="3499"/>
              </a:lnSpc>
              <a:spcBef>
                <a:spcPct val="0"/>
              </a:spcBef>
            </a:pPr>
          </a:p>
        </p:txBody>
      </p:sp>
      <p:sp>
        <p:nvSpPr>
          <p:cNvPr name="TextBox 8" id="8"/>
          <p:cNvSpPr txBox="true"/>
          <p:nvPr/>
        </p:nvSpPr>
        <p:spPr>
          <a:xfrm rot="0">
            <a:off x="-665701" y="617306"/>
            <a:ext cx="11050403" cy="3210134"/>
          </a:xfrm>
          <a:prstGeom prst="rect">
            <a:avLst/>
          </a:prstGeom>
        </p:spPr>
        <p:txBody>
          <a:bodyPr anchor="t" rtlCol="false" tIns="0" lIns="0" bIns="0" rIns="0">
            <a:spAutoFit/>
          </a:bodyPr>
          <a:lstStyle/>
          <a:p>
            <a:pPr algn="ctr">
              <a:lnSpc>
                <a:spcPts val="8080"/>
              </a:lnSpc>
            </a:pPr>
            <a:r>
              <a:rPr lang="en-US" sz="8000">
                <a:solidFill>
                  <a:srgbClr val="FFFFFF"/>
                </a:solidFill>
                <a:latin typeface="Bobby Jones"/>
                <a:ea typeface="Bobby Jones"/>
                <a:cs typeface="Bobby Jones"/>
                <a:sym typeface="Bobby Jones"/>
              </a:rPr>
              <a:t>TRACKING THE AQI: AGENCIES &amp; APPS</a:t>
            </a:r>
          </a:p>
          <a:p>
            <a:pPr algn="ctr">
              <a:lnSpc>
                <a:spcPts val="8682"/>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93362"/>
        </a:solidFill>
      </p:bgPr>
    </p:bg>
    <p:spTree>
      <p:nvGrpSpPr>
        <p:cNvPr id="1" name=""/>
        <p:cNvGrpSpPr/>
        <p:nvPr/>
      </p:nvGrpSpPr>
      <p:grpSpPr>
        <a:xfrm>
          <a:off x="0" y="0"/>
          <a:ext cx="0" cy="0"/>
          <a:chOff x="0" y="0"/>
          <a:chExt cx="0" cy="0"/>
        </a:xfrm>
      </p:grpSpPr>
      <p:sp>
        <p:nvSpPr>
          <p:cNvPr name="Freeform 2" id="2"/>
          <p:cNvSpPr/>
          <p:nvPr/>
        </p:nvSpPr>
        <p:spPr>
          <a:xfrm flipH="false" flipV="false" rot="0">
            <a:off x="8609470" y="1538510"/>
            <a:ext cx="9287987" cy="7971783"/>
          </a:xfrm>
          <a:custGeom>
            <a:avLst/>
            <a:gdLst/>
            <a:ahLst/>
            <a:cxnLst/>
            <a:rect r="r" b="b" t="t" l="l"/>
            <a:pathLst>
              <a:path h="7971783" w="9287987">
                <a:moveTo>
                  <a:pt x="0" y="0"/>
                </a:moveTo>
                <a:lnTo>
                  <a:pt x="9287988" y="0"/>
                </a:lnTo>
                <a:lnTo>
                  <a:pt x="9287988" y="7971783"/>
                </a:lnTo>
                <a:lnTo>
                  <a:pt x="0" y="7971783"/>
                </a:lnTo>
                <a:lnTo>
                  <a:pt x="0" y="0"/>
                </a:lnTo>
                <a:close/>
              </a:path>
            </a:pathLst>
          </a:custGeom>
          <a:blipFill>
            <a:blip r:embed="rId2"/>
            <a:stretch>
              <a:fillRect l="-2719" t="-20304" r="-4285" b="-4367"/>
            </a:stretch>
          </a:blipFill>
        </p:spPr>
      </p:sp>
      <p:sp>
        <p:nvSpPr>
          <p:cNvPr name="TextBox 3" id="3"/>
          <p:cNvSpPr txBox="true"/>
          <p:nvPr/>
        </p:nvSpPr>
        <p:spPr>
          <a:xfrm rot="0">
            <a:off x="386977" y="2920153"/>
            <a:ext cx="7580770" cy="6910069"/>
          </a:xfrm>
          <a:prstGeom prst="rect">
            <a:avLst/>
          </a:prstGeom>
        </p:spPr>
        <p:txBody>
          <a:bodyPr anchor="t" rtlCol="false" tIns="0" lIns="0" bIns="0" rIns="0">
            <a:spAutoFit/>
          </a:bodyPr>
          <a:lstStyle/>
          <a:p>
            <a:pPr algn="just">
              <a:lnSpc>
                <a:spcPts val="4620"/>
              </a:lnSpc>
            </a:pPr>
            <a:r>
              <a:rPr lang="en-US" sz="3300">
                <a:solidFill>
                  <a:srgbClr val="FFFFFF"/>
                </a:solidFill>
                <a:latin typeface="Livvic"/>
                <a:ea typeface="Livvic"/>
                <a:cs typeface="Livvic"/>
                <a:sym typeface="Livvic"/>
              </a:rPr>
              <a:t>Beyond the major headlines of stubble burning, many local sources are key contributors to poor air quality:</a:t>
            </a:r>
          </a:p>
          <a:p>
            <a:pPr algn="just">
              <a:lnSpc>
                <a:spcPts val="4620"/>
              </a:lnSpc>
            </a:pPr>
          </a:p>
          <a:p>
            <a:pPr algn="l" marL="712480" indent="-356240" lvl="1">
              <a:lnSpc>
                <a:spcPts val="4620"/>
              </a:lnSpc>
              <a:buFont typeface="Arial"/>
              <a:buChar char="•"/>
            </a:pPr>
            <a:r>
              <a:rPr lang="en-US" sz="3300">
                <a:solidFill>
                  <a:srgbClr val="FFFFFF"/>
                </a:solidFill>
                <a:latin typeface="Livvic"/>
                <a:ea typeface="Livvic"/>
                <a:cs typeface="Livvic"/>
                <a:sym typeface="Livvic"/>
              </a:rPr>
              <a:t>Solid Fuel Combustion (for cooking/heating)</a:t>
            </a:r>
          </a:p>
          <a:p>
            <a:pPr algn="l" marL="712480" indent="-356240" lvl="1">
              <a:lnSpc>
                <a:spcPts val="4620"/>
              </a:lnSpc>
              <a:buFont typeface="Arial"/>
              <a:buChar char="•"/>
            </a:pPr>
            <a:r>
              <a:rPr lang="en-US" sz="3300">
                <a:solidFill>
                  <a:srgbClr val="FFFFFF"/>
                </a:solidFill>
                <a:latin typeface="Livvic"/>
                <a:ea typeface="Livvic"/>
                <a:cs typeface="Livvic"/>
                <a:sym typeface="Livvic"/>
              </a:rPr>
              <a:t>Biomass &amp; Wood Burning</a:t>
            </a:r>
          </a:p>
          <a:p>
            <a:pPr algn="l" marL="712480" indent="-356240" lvl="1">
              <a:lnSpc>
                <a:spcPts val="4620"/>
              </a:lnSpc>
              <a:buFont typeface="Arial"/>
              <a:buChar char="•"/>
            </a:pPr>
            <a:r>
              <a:rPr lang="en-US" sz="3300">
                <a:solidFill>
                  <a:srgbClr val="FFFFFF"/>
                </a:solidFill>
                <a:latin typeface="Livvic"/>
                <a:ea typeface="Livvic"/>
                <a:cs typeface="Livvic"/>
                <a:sym typeface="Livvic"/>
              </a:rPr>
              <a:t>Diesel Generators</a:t>
            </a:r>
          </a:p>
          <a:p>
            <a:pPr algn="l" marL="712480" indent="-356240" lvl="1">
              <a:lnSpc>
                <a:spcPts val="4620"/>
              </a:lnSpc>
              <a:buFont typeface="Arial"/>
              <a:buChar char="•"/>
            </a:pPr>
            <a:r>
              <a:rPr lang="en-US" sz="3300">
                <a:solidFill>
                  <a:srgbClr val="FFFFFF"/>
                </a:solidFill>
                <a:latin typeface="Livvic"/>
                <a:ea typeface="Livvic"/>
                <a:cs typeface="Livvic"/>
                <a:sym typeface="Livvic"/>
              </a:rPr>
              <a:t>Construction and Demolition Dust</a:t>
            </a:r>
          </a:p>
          <a:p>
            <a:pPr algn="l" marL="712480" indent="-356240" lvl="1">
              <a:lnSpc>
                <a:spcPts val="4620"/>
              </a:lnSpc>
              <a:buFont typeface="Arial"/>
              <a:buChar char="•"/>
            </a:pPr>
            <a:r>
              <a:rPr lang="en-US" sz="3300">
                <a:solidFill>
                  <a:srgbClr val="FFFFFF"/>
                </a:solidFill>
                <a:latin typeface="Livvic"/>
                <a:ea typeface="Livvic"/>
                <a:cs typeface="Livvic"/>
                <a:sym typeface="Livvic"/>
              </a:rPr>
              <a:t>Other Industrial Irritants and Processes</a:t>
            </a:r>
          </a:p>
          <a:p>
            <a:pPr algn="just">
              <a:lnSpc>
                <a:spcPts val="4340"/>
              </a:lnSpc>
            </a:pPr>
          </a:p>
        </p:txBody>
      </p:sp>
      <p:sp>
        <p:nvSpPr>
          <p:cNvPr name="TextBox 4" id="4"/>
          <p:cNvSpPr txBox="true"/>
          <p:nvPr/>
        </p:nvSpPr>
        <p:spPr>
          <a:xfrm rot="0">
            <a:off x="386977" y="422515"/>
            <a:ext cx="9314242" cy="2958697"/>
          </a:xfrm>
          <a:prstGeom prst="rect">
            <a:avLst/>
          </a:prstGeom>
        </p:spPr>
        <p:txBody>
          <a:bodyPr anchor="t" rtlCol="false" tIns="0" lIns="0" bIns="0" rIns="0">
            <a:spAutoFit/>
          </a:bodyPr>
          <a:lstStyle/>
          <a:p>
            <a:pPr algn="ctr">
              <a:lnSpc>
                <a:spcPts val="7268"/>
              </a:lnSpc>
            </a:pPr>
            <a:r>
              <a:rPr lang="en-US" sz="7196">
                <a:solidFill>
                  <a:srgbClr val="FFFFFF"/>
                </a:solidFill>
                <a:latin typeface="Bobby Jones"/>
                <a:ea typeface="Bobby Jones"/>
                <a:cs typeface="Bobby Jones"/>
                <a:sym typeface="Bobby Jones"/>
              </a:rPr>
              <a:t>MAJOR CONTRIBUTORS TO AIR POLLUTION</a:t>
            </a:r>
          </a:p>
          <a:p>
            <a:pPr algn="ctr">
              <a:lnSpc>
                <a:spcPts val="837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93362"/>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1538223"/>
            <a:ext cx="9116311" cy="8181303"/>
          </a:xfrm>
          <a:custGeom>
            <a:avLst/>
            <a:gdLst/>
            <a:ahLst/>
            <a:cxnLst/>
            <a:rect r="r" b="b" t="t" l="l"/>
            <a:pathLst>
              <a:path h="8181303" w="9116311">
                <a:moveTo>
                  <a:pt x="0" y="0"/>
                </a:moveTo>
                <a:lnTo>
                  <a:pt x="9116311" y="0"/>
                </a:lnTo>
                <a:lnTo>
                  <a:pt x="9116311" y="8181303"/>
                </a:lnTo>
                <a:lnTo>
                  <a:pt x="0" y="8181303"/>
                </a:lnTo>
                <a:lnTo>
                  <a:pt x="0" y="0"/>
                </a:lnTo>
                <a:close/>
              </a:path>
            </a:pathLst>
          </a:custGeom>
          <a:blipFill>
            <a:blip r:embed="rId2"/>
            <a:stretch>
              <a:fillRect l="0" t="0" r="0" b="-11428"/>
            </a:stretch>
          </a:blipFill>
        </p:spPr>
      </p:sp>
      <p:sp>
        <p:nvSpPr>
          <p:cNvPr name="TextBox 3" id="3"/>
          <p:cNvSpPr txBox="true"/>
          <p:nvPr/>
        </p:nvSpPr>
        <p:spPr>
          <a:xfrm rot="0">
            <a:off x="514350" y="-152400"/>
            <a:ext cx="17259300" cy="1246381"/>
          </a:xfrm>
          <a:prstGeom prst="rect">
            <a:avLst/>
          </a:prstGeom>
        </p:spPr>
        <p:txBody>
          <a:bodyPr anchor="t" rtlCol="false" tIns="0" lIns="0" bIns="0" rIns="0">
            <a:spAutoFit/>
          </a:bodyPr>
          <a:lstStyle/>
          <a:p>
            <a:pPr algn="ctr">
              <a:lnSpc>
                <a:spcPts val="10051"/>
              </a:lnSpc>
              <a:spcBef>
                <a:spcPct val="0"/>
              </a:spcBef>
            </a:pPr>
            <a:r>
              <a:rPr lang="en-US" sz="7179">
                <a:solidFill>
                  <a:srgbClr val="FFFFFF"/>
                </a:solidFill>
                <a:latin typeface="Bobby Jones"/>
                <a:ea typeface="Bobby Jones"/>
                <a:cs typeface="Bobby Jones"/>
                <a:sym typeface="Bobby Jones"/>
              </a:rPr>
              <a:t>Harmful to Human Health and earth</a:t>
            </a:r>
          </a:p>
        </p:txBody>
      </p:sp>
      <p:sp>
        <p:nvSpPr>
          <p:cNvPr name="TextBox 4" id="4"/>
          <p:cNvSpPr txBox="true"/>
          <p:nvPr/>
        </p:nvSpPr>
        <p:spPr>
          <a:xfrm rot="0">
            <a:off x="514350" y="1471548"/>
            <a:ext cx="8412963" cy="8247978"/>
          </a:xfrm>
          <a:prstGeom prst="rect">
            <a:avLst/>
          </a:prstGeom>
        </p:spPr>
        <p:txBody>
          <a:bodyPr anchor="t" rtlCol="false" tIns="0" lIns="0" bIns="0" rIns="0">
            <a:spAutoFit/>
          </a:bodyPr>
          <a:lstStyle/>
          <a:p>
            <a:pPr algn="l">
              <a:lnSpc>
                <a:spcPts val="4837"/>
              </a:lnSpc>
              <a:spcBef>
                <a:spcPct val="0"/>
              </a:spcBef>
            </a:pPr>
            <a:r>
              <a:rPr lang="en-US" b="true" sz="3455">
                <a:solidFill>
                  <a:srgbClr val="FFFFFF"/>
                </a:solidFill>
                <a:latin typeface="Livvic Bold"/>
                <a:ea typeface="Livvic Bold"/>
                <a:cs typeface="Livvic Bold"/>
                <a:sym typeface="Livvic Bold"/>
              </a:rPr>
              <a:t>For Humans:</a:t>
            </a:r>
          </a:p>
          <a:p>
            <a:pPr algn="l" marL="538546" indent="-269273" lvl="1">
              <a:lnSpc>
                <a:spcPts val="3492"/>
              </a:lnSpc>
              <a:spcBef>
                <a:spcPct val="0"/>
              </a:spcBef>
              <a:buFont typeface="Arial"/>
              <a:buChar char="•"/>
            </a:pPr>
            <a:r>
              <a:rPr lang="en-US" sz="2494">
                <a:solidFill>
                  <a:srgbClr val="FFFFFF"/>
                </a:solidFill>
                <a:latin typeface="Livvic"/>
                <a:ea typeface="Livvic"/>
                <a:cs typeface="Livvic"/>
                <a:sym typeface="Livvic"/>
              </a:rPr>
              <a:t>H</a:t>
            </a:r>
            <a:r>
              <a:rPr lang="en-US" sz="2494">
                <a:solidFill>
                  <a:srgbClr val="FFFFFF"/>
                </a:solidFill>
                <a:latin typeface="Livvic"/>
                <a:ea typeface="Livvic"/>
                <a:cs typeface="Livvic"/>
                <a:sym typeface="Livvic"/>
              </a:rPr>
              <a:t>igh AQI indicates harmful pollutants like PM2.5, PM10, NO₂, SO₂, CO, and O₃ in the air.</a:t>
            </a:r>
          </a:p>
          <a:p>
            <a:pPr algn="l" marL="538546" indent="-269273" lvl="1">
              <a:lnSpc>
                <a:spcPts val="3492"/>
              </a:lnSpc>
              <a:buFont typeface="Arial"/>
              <a:buChar char="•"/>
            </a:pPr>
            <a:r>
              <a:rPr lang="en-US" sz="2494">
                <a:solidFill>
                  <a:srgbClr val="FFFFFF"/>
                </a:solidFill>
                <a:latin typeface="Livvic"/>
                <a:ea typeface="Livvic"/>
                <a:cs typeface="Livvic"/>
                <a:sym typeface="Livvic"/>
              </a:rPr>
              <a:t>C</a:t>
            </a:r>
            <a:r>
              <a:rPr lang="en-US" sz="2494">
                <a:solidFill>
                  <a:srgbClr val="FFFFFF"/>
                </a:solidFill>
                <a:latin typeface="Livvic"/>
                <a:ea typeface="Livvic"/>
                <a:cs typeface="Livvic"/>
                <a:sym typeface="Livvic"/>
              </a:rPr>
              <a:t>auses respiratory and cardiovascular diseases such as asthma, bronchitis, and heart issues.</a:t>
            </a:r>
          </a:p>
          <a:p>
            <a:pPr algn="l" marL="538546" indent="-269273" lvl="1">
              <a:lnSpc>
                <a:spcPts val="3492"/>
              </a:lnSpc>
              <a:buFont typeface="Arial"/>
              <a:buChar char="•"/>
            </a:pPr>
            <a:r>
              <a:rPr lang="en-US" sz="2494">
                <a:solidFill>
                  <a:srgbClr val="FFFFFF"/>
                </a:solidFill>
                <a:latin typeface="Livvic"/>
                <a:ea typeface="Livvic"/>
                <a:cs typeface="Livvic"/>
                <a:sym typeface="Livvic"/>
              </a:rPr>
              <a:t>Leads to eye irritation, headaches, fatigue, and worsens health for children and the elderly.</a:t>
            </a:r>
          </a:p>
          <a:p>
            <a:pPr algn="l" marL="538546" indent="-269273" lvl="1">
              <a:lnSpc>
                <a:spcPts val="3492"/>
              </a:lnSpc>
              <a:buFont typeface="Arial"/>
              <a:buChar char="•"/>
            </a:pPr>
            <a:r>
              <a:rPr lang="en-US" sz="2494">
                <a:solidFill>
                  <a:srgbClr val="FFFFFF"/>
                </a:solidFill>
                <a:latin typeface="Livvic"/>
                <a:ea typeface="Livvic"/>
                <a:cs typeface="Livvic"/>
                <a:sym typeface="Livvic"/>
              </a:rPr>
              <a:t>Long-term exposure can significantly reduce life expectancy.</a:t>
            </a:r>
          </a:p>
          <a:p>
            <a:pPr algn="l">
              <a:lnSpc>
                <a:spcPts val="4837"/>
              </a:lnSpc>
            </a:pPr>
            <a:r>
              <a:rPr lang="en-US" b="true" sz="3455">
                <a:solidFill>
                  <a:srgbClr val="FFFFFF"/>
                </a:solidFill>
                <a:latin typeface="Livvic Bold"/>
                <a:ea typeface="Livvic Bold"/>
                <a:cs typeface="Livvic Bold"/>
                <a:sym typeface="Livvic Bold"/>
              </a:rPr>
              <a:t>For the Earth:</a:t>
            </a:r>
          </a:p>
          <a:p>
            <a:pPr algn="l" marL="538546" indent="-269273" lvl="1">
              <a:lnSpc>
                <a:spcPts val="3492"/>
              </a:lnSpc>
              <a:buFont typeface="Arial"/>
              <a:buChar char="•"/>
            </a:pPr>
            <a:r>
              <a:rPr lang="en-US" sz="2494">
                <a:solidFill>
                  <a:srgbClr val="FFFFFF"/>
                </a:solidFill>
                <a:latin typeface="Livvic"/>
                <a:ea typeface="Livvic"/>
                <a:cs typeface="Livvic"/>
                <a:sym typeface="Livvic"/>
              </a:rPr>
              <a:t>Ground-level ozone damages crops, forests, and reduces agricultural productivity.</a:t>
            </a:r>
          </a:p>
          <a:p>
            <a:pPr algn="l" marL="538546" indent="-269273" lvl="1">
              <a:lnSpc>
                <a:spcPts val="3492"/>
              </a:lnSpc>
              <a:buFont typeface="Arial"/>
              <a:buChar char="•"/>
            </a:pPr>
            <a:r>
              <a:rPr lang="en-US" sz="2494">
                <a:solidFill>
                  <a:srgbClr val="FFFFFF"/>
                </a:solidFill>
                <a:latin typeface="Livvic"/>
                <a:ea typeface="Livvic"/>
                <a:cs typeface="Livvic"/>
                <a:sym typeface="Livvic"/>
              </a:rPr>
              <a:t>Acid rain from SO₂ and NOx harms soil, water bodies, and infrastructure.</a:t>
            </a:r>
          </a:p>
          <a:p>
            <a:pPr algn="l" marL="538546" indent="-269273" lvl="1">
              <a:lnSpc>
                <a:spcPts val="3492"/>
              </a:lnSpc>
              <a:buFont typeface="Arial"/>
              <a:buChar char="•"/>
            </a:pPr>
            <a:r>
              <a:rPr lang="en-US" sz="2494">
                <a:solidFill>
                  <a:srgbClr val="FFFFFF"/>
                </a:solidFill>
                <a:latin typeface="Livvic"/>
                <a:ea typeface="Livvic"/>
                <a:cs typeface="Livvic"/>
                <a:sym typeface="Livvic"/>
              </a:rPr>
              <a:t>Particulate matter affects cloud formation, accelerates global warming, and disrupts ecosystems.</a:t>
            </a:r>
          </a:p>
          <a:p>
            <a:pPr algn="l" marL="538546" indent="-269273" lvl="1">
              <a:lnSpc>
                <a:spcPts val="3492"/>
              </a:lnSpc>
              <a:buFont typeface="Arial"/>
              <a:buChar char="•"/>
            </a:pPr>
            <a:r>
              <a:rPr lang="en-US" sz="2494">
                <a:solidFill>
                  <a:srgbClr val="FFFFFF"/>
                </a:solidFill>
                <a:latin typeface="Livvic"/>
                <a:ea typeface="Livvic"/>
                <a:cs typeface="Livvic"/>
                <a:sym typeface="Livvic"/>
              </a:rPr>
              <a:t>Smog and reduced visibility impact wildlife and natural habitats.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93362"/>
        </a:solidFill>
      </p:bgPr>
    </p:bg>
    <p:spTree>
      <p:nvGrpSpPr>
        <p:cNvPr id="1" name=""/>
        <p:cNvGrpSpPr/>
        <p:nvPr/>
      </p:nvGrpSpPr>
      <p:grpSpPr>
        <a:xfrm>
          <a:off x="0" y="0"/>
          <a:ext cx="0" cy="0"/>
          <a:chOff x="0" y="0"/>
          <a:chExt cx="0" cy="0"/>
        </a:xfrm>
      </p:grpSpPr>
      <p:sp>
        <p:nvSpPr>
          <p:cNvPr name="Freeform 2" id="2"/>
          <p:cNvSpPr/>
          <p:nvPr/>
        </p:nvSpPr>
        <p:spPr>
          <a:xfrm flipH="false" flipV="false" rot="0">
            <a:off x="11284837" y="228485"/>
            <a:ext cx="6663145" cy="5674276"/>
          </a:xfrm>
          <a:custGeom>
            <a:avLst/>
            <a:gdLst/>
            <a:ahLst/>
            <a:cxnLst/>
            <a:rect r="r" b="b" t="t" l="l"/>
            <a:pathLst>
              <a:path h="5674276" w="6663145">
                <a:moveTo>
                  <a:pt x="0" y="0"/>
                </a:moveTo>
                <a:lnTo>
                  <a:pt x="6663145" y="0"/>
                </a:lnTo>
                <a:lnTo>
                  <a:pt x="6663145" y="5674276"/>
                </a:lnTo>
                <a:lnTo>
                  <a:pt x="0" y="5674276"/>
                </a:lnTo>
                <a:lnTo>
                  <a:pt x="0" y="0"/>
                </a:lnTo>
                <a:close/>
              </a:path>
            </a:pathLst>
          </a:custGeom>
          <a:blipFill>
            <a:blip r:embed="rId2"/>
            <a:stretch>
              <a:fillRect l="0" t="0" r="0" b="-17427"/>
            </a:stretch>
          </a:blipFill>
        </p:spPr>
      </p:sp>
      <p:sp>
        <p:nvSpPr>
          <p:cNvPr name="TextBox 3" id="3"/>
          <p:cNvSpPr txBox="true"/>
          <p:nvPr/>
        </p:nvSpPr>
        <p:spPr>
          <a:xfrm rot="0">
            <a:off x="701558" y="2820189"/>
            <a:ext cx="9052735" cy="6502534"/>
          </a:xfrm>
          <a:prstGeom prst="rect">
            <a:avLst/>
          </a:prstGeom>
        </p:spPr>
        <p:txBody>
          <a:bodyPr anchor="t" rtlCol="false" tIns="0" lIns="0" bIns="0" rIns="0">
            <a:spAutoFit/>
          </a:bodyPr>
          <a:lstStyle/>
          <a:p>
            <a:pPr algn="l">
              <a:lnSpc>
                <a:spcPts val="4200"/>
              </a:lnSpc>
            </a:pPr>
            <a:r>
              <a:rPr lang="en-US" sz="3000" b="true">
                <a:solidFill>
                  <a:srgbClr val="FFFFFF"/>
                </a:solidFill>
                <a:latin typeface="Livvic Bold"/>
                <a:ea typeface="Livvic Bold"/>
                <a:cs typeface="Livvic Bold"/>
                <a:sym typeface="Livvic Bold"/>
              </a:rPr>
              <a:t>For the Earth:</a:t>
            </a:r>
          </a:p>
          <a:p>
            <a:pPr algn="l" marL="537474" indent="-268737" lvl="1">
              <a:lnSpc>
                <a:spcPts val="3485"/>
              </a:lnSpc>
              <a:buFont typeface="Arial"/>
              <a:buChar char="•"/>
            </a:pPr>
            <a:r>
              <a:rPr lang="en-US" sz="2489">
                <a:solidFill>
                  <a:srgbClr val="FFFFFF"/>
                </a:solidFill>
                <a:latin typeface="Livvic"/>
                <a:ea typeface="Livvic"/>
                <a:cs typeface="Livvic"/>
                <a:sym typeface="Livvic"/>
              </a:rPr>
              <a:t>Analyz</a:t>
            </a:r>
            <a:r>
              <a:rPr lang="en-US" sz="2489">
                <a:solidFill>
                  <a:srgbClr val="FFFFFF"/>
                </a:solidFill>
                <a:latin typeface="Livvic"/>
                <a:ea typeface="Livvic"/>
                <a:cs typeface="Livvic"/>
                <a:sym typeface="Livvic"/>
              </a:rPr>
              <a:t>es historical trends to reveal long-term pollution patterns.</a:t>
            </a:r>
          </a:p>
          <a:p>
            <a:pPr algn="l" marL="537474" indent="-268737" lvl="1">
              <a:lnSpc>
                <a:spcPts val="3485"/>
              </a:lnSpc>
              <a:buFont typeface="Arial"/>
              <a:buChar char="•"/>
            </a:pPr>
            <a:r>
              <a:rPr lang="en-US" sz="2489">
                <a:solidFill>
                  <a:srgbClr val="FFFFFF"/>
                </a:solidFill>
                <a:latin typeface="Livvic"/>
                <a:ea typeface="Livvic"/>
                <a:cs typeface="Livvic"/>
                <a:sym typeface="Livvic"/>
              </a:rPr>
              <a:t>Enable</a:t>
            </a:r>
            <a:r>
              <a:rPr lang="en-US" sz="2489">
                <a:solidFill>
                  <a:srgbClr val="FFFFFF"/>
                </a:solidFill>
                <a:latin typeface="Livvic"/>
                <a:ea typeface="Livvic"/>
                <a:cs typeface="Livvic"/>
                <a:sym typeface="Livvic"/>
              </a:rPr>
              <a:t>s sustainable and data-driven environmental action.</a:t>
            </a:r>
          </a:p>
          <a:p>
            <a:pPr algn="l">
              <a:lnSpc>
                <a:spcPts val="4200"/>
              </a:lnSpc>
            </a:pPr>
            <a:r>
              <a:rPr lang="en-US" sz="3000">
                <a:solidFill>
                  <a:srgbClr val="FFFFFF"/>
                </a:solidFill>
                <a:latin typeface="Livvic"/>
                <a:ea typeface="Livvic"/>
                <a:cs typeface="Livvic"/>
                <a:sym typeface="Livvic"/>
              </a:rPr>
              <a:t>F</a:t>
            </a:r>
            <a:r>
              <a:rPr lang="en-US" sz="3000" b="true">
                <a:solidFill>
                  <a:srgbClr val="FFFFFF"/>
                </a:solidFill>
                <a:latin typeface="Livvic Bold"/>
                <a:ea typeface="Livvic Bold"/>
                <a:cs typeface="Livvic Bold"/>
                <a:sym typeface="Livvic Bold"/>
              </a:rPr>
              <a:t>or Humanity:</a:t>
            </a:r>
          </a:p>
          <a:p>
            <a:pPr algn="l" marL="537474" indent="-268737" lvl="1">
              <a:lnSpc>
                <a:spcPts val="3485"/>
              </a:lnSpc>
              <a:buFont typeface="Arial"/>
              <a:buChar char="•"/>
            </a:pPr>
            <a:r>
              <a:rPr lang="en-US" sz="2489">
                <a:solidFill>
                  <a:srgbClr val="FFFFFF"/>
                </a:solidFill>
                <a:latin typeface="Livvic"/>
                <a:ea typeface="Livvic"/>
                <a:cs typeface="Livvic"/>
                <a:sym typeface="Livvic"/>
              </a:rPr>
              <a:t>P</a:t>
            </a:r>
            <a:r>
              <a:rPr lang="en-US" sz="2489">
                <a:solidFill>
                  <a:srgbClr val="FFFFFF"/>
                </a:solidFill>
                <a:latin typeface="Livvic"/>
                <a:ea typeface="Livvic"/>
                <a:cs typeface="Livvic"/>
                <a:sym typeface="Livvic"/>
              </a:rPr>
              <a:t>redicts poor air quality to protect public health.</a:t>
            </a:r>
          </a:p>
          <a:p>
            <a:pPr algn="l" marL="537474" indent="-268737" lvl="1">
              <a:lnSpc>
                <a:spcPts val="3485"/>
              </a:lnSpc>
              <a:buFont typeface="Arial"/>
              <a:buChar char="•"/>
            </a:pPr>
            <a:r>
              <a:rPr lang="en-US" sz="2489">
                <a:solidFill>
                  <a:srgbClr val="FFFFFF"/>
                </a:solidFill>
                <a:latin typeface="Livvic"/>
                <a:ea typeface="Livvic"/>
                <a:cs typeface="Livvic"/>
                <a:sym typeface="Livvic"/>
              </a:rPr>
              <a:t>Incre</a:t>
            </a:r>
            <a:r>
              <a:rPr lang="en-US" sz="2489">
                <a:solidFill>
                  <a:srgbClr val="FFFFFF"/>
                </a:solidFill>
                <a:latin typeface="Livvic"/>
                <a:ea typeface="Livvic"/>
                <a:cs typeface="Livvic"/>
                <a:sym typeface="Livvic"/>
              </a:rPr>
              <a:t>ases awareness of changing air conditions.</a:t>
            </a:r>
          </a:p>
          <a:p>
            <a:pPr algn="l">
              <a:lnSpc>
                <a:spcPts val="4200"/>
              </a:lnSpc>
            </a:pPr>
            <a:r>
              <a:rPr lang="en-US" sz="3000" b="true">
                <a:solidFill>
                  <a:srgbClr val="FFFFFF"/>
                </a:solidFill>
                <a:latin typeface="Livvic Bold"/>
                <a:ea typeface="Livvic Bold"/>
                <a:cs typeface="Livvic Bold"/>
                <a:sym typeface="Livvic Bold"/>
              </a:rPr>
              <a:t>For the World:</a:t>
            </a:r>
          </a:p>
          <a:p>
            <a:pPr algn="l" marL="537474" indent="-268737" lvl="1">
              <a:lnSpc>
                <a:spcPts val="3485"/>
              </a:lnSpc>
              <a:buFont typeface="Arial"/>
              <a:buChar char="•"/>
            </a:pPr>
            <a:r>
              <a:rPr lang="en-US" sz="2489">
                <a:solidFill>
                  <a:srgbClr val="FFFFFF"/>
                </a:solidFill>
                <a:latin typeface="Livvic"/>
                <a:ea typeface="Livvic"/>
                <a:cs typeface="Livvic"/>
                <a:sym typeface="Livvic"/>
              </a:rPr>
              <a:t>Supp</a:t>
            </a:r>
            <a:r>
              <a:rPr lang="en-US" sz="2489">
                <a:solidFill>
                  <a:srgbClr val="FFFFFF"/>
                </a:solidFill>
                <a:latin typeface="Livvic"/>
                <a:ea typeface="Livvic"/>
                <a:cs typeface="Livvic"/>
                <a:sym typeface="Livvic"/>
              </a:rPr>
              <a:t>orts global sustainability goals for clean air and health.</a:t>
            </a:r>
          </a:p>
          <a:p>
            <a:pPr algn="l" marL="537474" indent="-268737" lvl="1">
              <a:lnSpc>
                <a:spcPts val="3485"/>
              </a:lnSpc>
              <a:buFont typeface="Arial"/>
              <a:buChar char="•"/>
            </a:pPr>
            <a:r>
              <a:rPr lang="en-US" sz="2489">
                <a:solidFill>
                  <a:srgbClr val="FFFFFF"/>
                </a:solidFill>
                <a:latin typeface="Livvic"/>
                <a:ea typeface="Livvic"/>
                <a:cs typeface="Livvic"/>
                <a:sym typeface="Livvic"/>
              </a:rPr>
              <a:t>Dem</a:t>
            </a:r>
            <a:r>
              <a:rPr lang="en-US" sz="2489">
                <a:solidFill>
                  <a:srgbClr val="FFFFFF"/>
                </a:solidFill>
                <a:latin typeface="Livvic"/>
                <a:ea typeface="Livvic"/>
                <a:cs typeface="Livvic"/>
                <a:sym typeface="Livvic"/>
              </a:rPr>
              <a:t>onstrates the power of AI in turning data into impact.</a:t>
            </a:r>
          </a:p>
          <a:p>
            <a:pPr algn="l">
              <a:lnSpc>
                <a:spcPts val="4200"/>
              </a:lnSpc>
            </a:pPr>
            <a:r>
              <a:rPr lang="en-US" sz="3000">
                <a:solidFill>
                  <a:srgbClr val="FFFFFF"/>
                </a:solidFill>
                <a:latin typeface="Livvic"/>
                <a:ea typeface="Livvic"/>
                <a:cs typeface="Livvic"/>
                <a:sym typeface="Livvic"/>
              </a:rPr>
              <a:t>In Short:</a:t>
            </a:r>
          </a:p>
          <a:p>
            <a:pPr algn="l" marL="0" indent="0" lvl="1">
              <a:lnSpc>
                <a:spcPts val="3485"/>
              </a:lnSpc>
              <a:spcBef>
                <a:spcPct val="0"/>
              </a:spcBef>
            </a:pPr>
            <a:r>
              <a:rPr lang="en-US" sz="2489">
                <a:solidFill>
                  <a:srgbClr val="FFFFFF"/>
                </a:solidFill>
                <a:latin typeface="Livvic"/>
                <a:ea typeface="Livvic"/>
                <a:cs typeface="Livvic"/>
                <a:sym typeface="Livvic"/>
              </a:rPr>
              <a:t> Transforms past air data into future-ready insights for a cleaner, healthier, and sustainable world.</a:t>
            </a:r>
          </a:p>
          <a:p>
            <a:pPr algn="l">
              <a:lnSpc>
                <a:spcPts val="3485"/>
              </a:lnSpc>
              <a:spcBef>
                <a:spcPct val="0"/>
              </a:spcBef>
            </a:pPr>
          </a:p>
        </p:txBody>
      </p:sp>
      <p:sp>
        <p:nvSpPr>
          <p:cNvPr name="TextBox 4" id="4"/>
          <p:cNvSpPr txBox="true"/>
          <p:nvPr/>
        </p:nvSpPr>
        <p:spPr>
          <a:xfrm rot="0">
            <a:off x="-952164" y="152400"/>
            <a:ext cx="10985586" cy="2724939"/>
          </a:xfrm>
          <a:prstGeom prst="rect">
            <a:avLst/>
          </a:prstGeom>
        </p:spPr>
        <p:txBody>
          <a:bodyPr anchor="t" rtlCol="false" tIns="0" lIns="0" bIns="0" rIns="0">
            <a:spAutoFit/>
          </a:bodyPr>
          <a:lstStyle/>
          <a:p>
            <a:pPr algn="ctr">
              <a:lnSpc>
                <a:spcPts val="10398"/>
              </a:lnSpc>
            </a:pPr>
            <a:r>
              <a:rPr lang="en-US" sz="10295">
                <a:solidFill>
                  <a:srgbClr val="FFFFFF"/>
                </a:solidFill>
                <a:latin typeface="Bobby Jones"/>
                <a:ea typeface="Bobby Jones"/>
                <a:cs typeface="Bobby Jones"/>
                <a:sym typeface="Bobby Jones"/>
              </a:rPr>
              <a:t>IMPACT OF MY PROJECT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DAG4BOyALcg</dc:identifier>
  <dcterms:modified xsi:type="dcterms:W3CDTF">2011-08-01T06:04:30Z</dcterms:modified>
  <cp:revision>1</cp:revision>
  <dc:title>Forecasting Air Quality Using Historical Pollution Data</dc:title>
</cp:coreProperties>
</file>